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8.xml" ContentType="application/vnd.openxmlformats-officedocument.themeOverrid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1.xml" ContentType="application/vnd.openxmlformats-officedocument.themeOverrid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2.xml" ContentType="application/vnd.openxmlformats-officedocument.themeOverrid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3.xml" ContentType="application/vnd.openxmlformats-officedocument.themeOverride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667"/>
    <a:srgbClr val="FDE3EC"/>
    <a:srgbClr val="9EBDCA"/>
    <a:srgbClr val="E4EDF0"/>
    <a:srgbClr val="D4E2E8"/>
    <a:srgbClr val="739FB1"/>
    <a:srgbClr val="528194"/>
    <a:srgbClr val="4A7586"/>
    <a:srgbClr val="263D46"/>
    <a:srgbClr val="355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4" autoAdjust="0"/>
    <p:restoredTop sz="95278" autoAdjust="0"/>
  </p:normalViewPr>
  <p:slideViewPr>
    <p:cSldViewPr snapToGrid="0">
      <p:cViewPr>
        <p:scale>
          <a:sx n="100" d="100"/>
          <a:sy n="100" d="100"/>
        </p:scale>
        <p:origin x="9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Sintoma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C:\Users\dhlui\OneDrive\&#193;rea%20de%20Trabalho\Luis%20Henrique\ESTUDOS\FIAP\Tech%20Challenge\Fase%203\bigdata_covid\Tabelas%20e%20Gr&#225;ficos\Sintom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Geografic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dhlui\OneDrive\&#193;rea%20de%20Trabalho\Luis%20Henrique\ESTUDOS\FIAP\Tech%20Challenge\Fase%203\bigdata_covid\Tabelas%20e%20Gr&#225;ficos\Geografic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'Total por Mês'!$B$2:$B$4</c:f>
              <c:numCache>
                <c:formatCode>_-* #,##0_-;\-* #,##0_-;_-* "-"??_-;_-@_-</c:formatCode>
                <c:ptCount val="3"/>
                <c:pt idx="0">
                  <c:v>384166</c:v>
                </c:pt>
                <c:pt idx="1">
                  <c:v>386520</c:v>
                </c:pt>
                <c:pt idx="2">
                  <c:v>387298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8E-48A1-98A6-9842AE6082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_-* #,##0_-;\-* #,##0_-;_-* &quot;-&quot;??_-;_-@_-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'Total por Mês'!$C$2:$C$12</c:f>
              <c:numCache>
                <c:formatCode>_-* #,##0_-;\-* #,##0_-;_-* "-"??_-;_-@_-</c:formatCode>
                <c:ptCount val="11"/>
                <c:pt idx="0">
                  <c:v>138.501</c:v>
                </c:pt>
                <c:pt idx="1">
                  <c:v>171.51400000000001</c:v>
                </c:pt>
                <c:pt idx="2">
                  <c:v>159.24799999999999</c:v>
                </c:pt>
                <c:pt idx="3">
                  <c:v>171.28</c:v>
                </c:pt>
                <c:pt idx="4">
                  <c:v>165.13499999999999</c:v>
                </c:pt>
                <c:pt idx="5">
                  <c:v>151.291</c:v>
                </c:pt>
                <c:pt idx="6">
                  <c:v>111.80200000000001</c:v>
                </c:pt>
                <c:pt idx="7">
                  <c:v>60.369</c:v>
                </c:pt>
                <c:pt idx="8">
                  <c:v>23.824999999999999</c:v>
                </c:pt>
                <c:pt idx="9">
                  <c:v>4.7350000000000003</c:v>
                </c:pt>
                <c:pt idx="10">
                  <c:v>0.28399999999999997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CC-44F0-BD3E-0F659FDFAE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_-* #,##0_-;\-* #,##0_-;_-* &quot;-&quot;??_-;_-@_-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'Fez Exame'!$A$2:$A$12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'Fez Exame'!$L$2:$L$12</c:f>
              <c:numCache>
                <c:formatCode>0</c:formatCode>
                <c:ptCount val="11"/>
                <c:pt idx="0">
                  <c:v>3.4870000000000001</c:v>
                </c:pt>
                <c:pt idx="1">
                  <c:v>6.8559999999999999</c:v>
                </c:pt>
                <c:pt idx="2">
                  <c:v>15.326000000000001</c:v>
                </c:pt>
                <c:pt idx="3">
                  <c:v>20.916</c:v>
                </c:pt>
                <c:pt idx="4">
                  <c:v>18.882000000000001</c:v>
                </c:pt>
                <c:pt idx="5">
                  <c:v>14.772</c:v>
                </c:pt>
                <c:pt idx="6">
                  <c:v>8.5419999999999998</c:v>
                </c:pt>
                <c:pt idx="7">
                  <c:v>3.9820000000000002</c:v>
                </c:pt>
                <c:pt idx="8">
                  <c:v>1.504</c:v>
                </c:pt>
                <c:pt idx="9">
                  <c:v>0.23300000000000001</c:v>
                </c:pt>
                <c:pt idx="10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27-4313-ACA6-CC3F26AB28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'Resultados Exame'!$E$2:$E$12</c:f>
              <c:numCache>
                <c:formatCode>0</c:formatCode>
                <c:ptCount val="11"/>
                <c:pt idx="0">
                  <c:v>1.8420000000000001</c:v>
                </c:pt>
                <c:pt idx="1">
                  <c:v>3.9580000000000002</c:v>
                </c:pt>
                <c:pt idx="2">
                  <c:v>8.4109999999999996</c:v>
                </c:pt>
                <c:pt idx="3">
                  <c:v>11.737</c:v>
                </c:pt>
                <c:pt idx="4">
                  <c:v>10.778</c:v>
                </c:pt>
                <c:pt idx="5">
                  <c:v>8.3490000000000002</c:v>
                </c:pt>
                <c:pt idx="6">
                  <c:v>4.7430000000000003</c:v>
                </c:pt>
                <c:pt idx="7">
                  <c:v>2.21</c:v>
                </c:pt>
                <c:pt idx="8">
                  <c:v>0.78300000000000003</c:v>
                </c:pt>
                <c:pt idx="9">
                  <c:v>0.11</c:v>
                </c:pt>
                <c:pt idx="10">
                  <c:v>4.0000000000000001E-3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50-428C-842D-53B6B0FA22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CC-489B-A25D-495A518371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Mês'!$B$2:$B$3</c:f>
              <c:numCache>
                <c:formatCode>#,##0</c:formatCode>
                <c:ptCount val="2"/>
                <c:pt idx="0">
                  <c:v>557240</c:v>
                </c:pt>
                <c:pt idx="1">
                  <c:v>600744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CC-489B-A25D-495A518371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Mês'!$C$1</c:f>
              <c:strCache>
                <c:ptCount val="1"/>
                <c:pt idx="0">
                  <c:v>fez exame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AF-4970-BA3B-5798C742B0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Mês'!$C$2:$C$3</c:f>
              <c:numCache>
                <c:formatCode>#,##0</c:formatCode>
                <c:ptCount val="2"/>
                <c:pt idx="0">
                  <c:v>56562</c:v>
                </c:pt>
                <c:pt idx="1">
                  <c:v>37955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AF-4970-BA3B-5798C742B0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Mês'!$D$1</c:f>
              <c:strCache>
                <c:ptCount val="1"/>
                <c:pt idx="0">
                  <c:v>resultado positivo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B6-4980-B6A9-0770268831E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Mês'!$D$2:$D$3</c:f>
              <c:numCache>
                <c:formatCode>General</c:formatCode>
                <c:ptCount val="2"/>
                <c:pt idx="0">
                  <c:v>30466</c:v>
                </c:pt>
                <c:pt idx="1">
                  <c:v>22459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6-4980-B6A9-0770268831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Escolaridade!$F$8</c:f>
              <c:strCache>
                <c:ptCount val="1"/>
                <c:pt idx="0">
                  <c:v>NÃO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Escolaridade!$C$9:$C$16</c:f>
              <c:strCache>
                <c:ptCount val="8"/>
                <c:pt idx="0">
                  <c:v>Pós-graduação, mestrado ou doutorado</c:v>
                </c:pt>
                <c:pt idx="1">
                  <c:v>Superior incompleto</c:v>
                </c:pt>
                <c:pt idx="2">
                  <c:v>Fundamental completa</c:v>
                </c:pt>
                <c:pt idx="3">
                  <c:v>Médio incompleto</c:v>
                </c:pt>
                <c:pt idx="4">
                  <c:v>Sem instrução</c:v>
                </c:pt>
                <c:pt idx="5">
                  <c:v>Superior completo</c:v>
                </c:pt>
                <c:pt idx="6">
                  <c:v>Médio completo</c:v>
                </c:pt>
                <c:pt idx="7">
                  <c:v>Fundamental incompleto</c:v>
                </c:pt>
              </c:strCache>
            </c:strRef>
          </c:cat>
          <c:val>
            <c:numRef>
              <c:f>Escolaridade!$F$9:$F$16</c:f>
              <c:numCache>
                <c:formatCode>0.00%</c:formatCode>
                <c:ptCount val="8"/>
                <c:pt idx="0">
                  <c:v>4.6491637355538011E-2</c:v>
                </c:pt>
                <c:pt idx="1">
                  <c:v>6.2285550211757947E-2</c:v>
                </c:pt>
                <c:pt idx="2">
                  <c:v>6.6497379944009768E-2</c:v>
                </c:pt>
                <c:pt idx="3">
                  <c:v>7.5043069413538152E-2</c:v>
                </c:pt>
                <c:pt idx="4">
                  <c:v>9.4094106668580868E-2</c:v>
                </c:pt>
                <c:pt idx="5">
                  <c:v>0.14584739071136316</c:v>
                </c:pt>
                <c:pt idx="6">
                  <c:v>0.21813940133515183</c:v>
                </c:pt>
                <c:pt idx="7">
                  <c:v>0.29160146436006029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02-4E0B-BDA2-75B39F17AC1F}"/>
            </c:ext>
          </c:extLst>
        </c:ser>
        <c:ser>
          <c:idx val="1"/>
          <c:order val="1"/>
          <c:tx>
            <c:strRef>
              <c:f>Escolaridade!$G$8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Escolaridade!$C$9:$C$16</c:f>
              <c:strCache>
                <c:ptCount val="8"/>
                <c:pt idx="0">
                  <c:v>Pós-graduação, mestrado ou doutorado</c:v>
                </c:pt>
                <c:pt idx="1">
                  <c:v>Superior incompleto</c:v>
                </c:pt>
                <c:pt idx="2">
                  <c:v>Fundamental completa</c:v>
                </c:pt>
                <c:pt idx="3">
                  <c:v>Médio incompleto</c:v>
                </c:pt>
                <c:pt idx="4">
                  <c:v>Sem instrução</c:v>
                </c:pt>
                <c:pt idx="5">
                  <c:v>Superior completo</c:v>
                </c:pt>
                <c:pt idx="6">
                  <c:v>Médio completo</c:v>
                </c:pt>
                <c:pt idx="7">
                  <c:v>Fundamental incompleto</c:v>
                </c:pt>
              </c:strCache>
            </c:strRef>
          </c:cat>
          <c:val>
            <c:numRef>
              <c:f>Escolaridade!$G$9:$G$16</c:f>
              <c:numCache>
                <c:formatCode>0.00%</c:formatCode>
                <c:ptCount val="8"/>
                <c:pt idx="0">
                  <c:v>6.9946599549891471E-3</c:v>
                </c:pt>
                <c:pt idx="1">
                  <c:v>4.2399091792843541E-2</c:v>
                </c:pt>
                <c:pt idx="2">
                  <c:v>6.6034783535083158E-2</c:v>
                </c:pt>
                <c:pt idx="3">
                  <c:v>0.11106394737192547</c:v>
                </c:pt>
                <c:pt idx="4">
                  <c:v>0.12084848121662471</c:v>
                </c:pt>
                <c:pt idx="5">
                  <c:v>4.5030828439401809E-2</c:v>
                </c:pt>
                <c:pt idx="6">
                  <c:v>0.22694525455102341</c:v>
                </c:pt>
                <c:pt idx="7">
                  <c:v>0.38068295313810874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02-4E0B-BDA2-75B39F17AC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621466703"/>
        <c:axId val="621467183"/>
      </c:barChart>
      <c:catAx>
        <c:axId val="62146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21467183"/>
        <c:crosses val="autoZero"/>
        <c:auto val="1"/>
        <c:lblAlgn val="ctr"/>
        <c:lblOffset val="100"/>
        <c:noMultiLvlLbl val="0"/>
      </c:catAx>
      <c:valAx>
        <c:axId val="621467183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62146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result!$A$2:$A$9</c:f>
              <c:strCache>
                <c:ptCount val="8"/>
                <c:pt idx="0">
                  <c:v>náusea</c:v>
                </c:pt>
                <c:pt idx="1">
                  <c:v>dor no peito</c:v>
                </c:pt>
                <c:pt idx="2">
                  <c:v>dificuldade para respirar</c:v>
                </c:pt>
                <c:pt idx="3">
                  <c:v>nariz entupido</c:v>
                </c:pt>
                <c:pt idx="4">
                  <c:v>dor de garganta</c:v>
                </c:pt>
                <c:pt idx="5">
                  <c:v>febre</c:v>
                </c:pt>
                <c:pt idx="6">
                  <c:v>tosse </c:v>
                </c:pt>
                <c:pt idx="7">
                  <c:v>dor de cabeça</c:v>
                </c:pt>
              </c:strCache>
            </c:strRef>
          </c:cat>
          <c:val>
            <c:numRef>
              <c:f>result!$E$2:$E$9</c:f>
              <c:numCache>
                <c:formatCode>0.00%</c:formatCode>
                <c:ptCount val="8"/>
                <c:pt idx="0">
                  <c:v>1.5468116846704825E-2</c:v>
                </c:pt>
                <c:pt idx="1">
                  <c:v>1.5616238348656856E-2</c:v>
                </c:pt>
                <c:pt idx="2">
                  <c:v>2.0366706518404096E-2</c:v>
                </c:pt>
                <c:pt idx="3">
                  <c:v>2.8545129447612599E-2</c:v>
                </c:pt>
                <c:pt idx="4">
                  <c:v>2.9920543394310019E-2</c:v>
                </c:pt>
                <c:pt idx="5">
                  <c:v>3.2671371287704858E-2</c:v>
                </c:pt>
                <c:pt idx="6">
                  <c:v>3.6131066369012983E-2</c:v>
                </c:pt>
                <c:pt idx="7">
                  <c:v>4.384396457780082E-2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9-415C-A2BD-1D82344E8D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220810831"/>
        <c:axId val="220796431"/>
      </c:barChart>
      <c:catAx>
        <c:axId val="220810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20796431"/>
        <c:crosses val="autoZero"/>
        <c:auto val="1"/>
        <c:lblAlgn val="ctr"/>
        <c:lblOffset val="100"/>
        <c:noMultiLvlLbl val="0"/>
      </c:catAx>
      <c:valAx>
        <c:axId val="220796431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2081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prov!$A$2:$A$6</c:f>
              <c:strCache>
                <c:ptCount val="5"/>
                <c:pt idx="0">
                  <c:v>Ignorado</c:v>
                </c:pt>
                <c:pt idx="1">
                  <c:v>Não fez restrição</c:v>
                </c:pt>
                <c:pt idx="2">
                  <c:v>Reduziu o contato</c:v>
                </c:pt>
                <c:pt idx="3">
                  <c:v>Ficou em casa</c:v>
                </c:pt>
                <c:pt idx="4">
                  <c:v>Ficou rigorosamente em casa</c:v>
                </c:pt>
              </c:strCache>
            </c:strRef>
          </c:cat>
          <c:val>
            <c:numRef>
              <c:f>prov!$E$2:$E$6</c:f>
              <c:numCache>
                <c:formatCode>0.00%</c:formatCode>
                <c:ptCount val="5"/>
                <c:pt idx="0">
                  <c:v>2.8522532800912721E-3</c:v>
                </c:pt>
                <c:pt idx="1">
                  <c:v>1.4736641947138239E-2</c:v>
                </c:pt>
                <c:pt idx="2">
                  <c:v>0.27528997908347597</c:v>
                </c:pt>
                <c:pt idx="3">
                  <c:v>0.33323825822399694</c:v>
                </c:pt>
                <c:pt idx="4">
                  <c:v>0.37388286746529759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8C-438F-B8AC-DB9EA2A3ED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.00%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'Fez Exame'!$D$1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'Fez Exame'!$A$2:$A$4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'Fez Exame'!$D$2:$D$4</c:f>
              <c:numCache>
                <c:formatCode>General</c:formatCode>
                <c:ptCount val="3"/>
                <c:pt idx="0">
                  <c:v>23673</c:v>
                </c:pt>
                <c:pt idx="1">
                  <c:v>31712</c:v>
                </c:pt>
                <c:pt idx="2">
                  <c:v>39132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8B-4339-8D46-00BD993968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Trabalho!$B$1</c:f>
              <c:strCache>
                <c:ptCount val="1"/>
                <c:pt idx="0">
                  <c:v>Não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Trabalho!$A$4:$A$6</c:f>
              <c:strCache>
                <c:ptCount val="3"/>
                <c:pt idx="0">
                  <c:v>09/2020</c:v>
                </c:pt>
                <c:pt idx="1">
                  <c:v>08/2020</c:v>
                </c:pt>
                <c:pt idx="2">
                  <c:v>07/2020</c:v>
                </c:pt>
              </c:strCache>
            </c:strRef>
          </c:cat>
          <c:val>
            <c:numRef>
              <c:f>Trabalho!$B$4:$B$6</c:f>
              <c:numCache>
                <c:formatCode>#,##0</c:formatCode>
                <c:ptCount val="3"/>
                <c:pt idx="0">
                  <c:v>178832</c:v>
                </c:pt>
                <c:pt idx="1">
                  <c:v>181443</c:v>
                </c:pt>
                <c:pt idx="2">
                  <c:v>186640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F7-44AC-9F88-5D559A9DE043}"/>
            </c:ext>
          </c:extLst>
        </c:ser>
        <c:ser>
          <c:idx val="1"/>
          <c:order val="1"/>
          <c:tx>
            <c:strRef>
              <c:f>Trabalho!$C$1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Trabalho!$A$4:$A$6</c:f>
              <c:strCache>
                <c:ptCount val="3"/>
                <c:pt idx="0">
                  <c:v>09/2020</c:v>
                </c:pt>
                <c:pt idx="1">
                  <c:v>08/2020</c:v>
                </c:pt>
                <c:pt idx="2">
                  <c:v>07/2020</c:v>
                </c:pt>
              </c:strCache>
            </c:strRef>
          </c:cat>
          <c:val>
            <c:numRef>
              <c:f>Trabalho!$C$4:$C$6</c:f>
              <c:numCache>
                <c:formatCode>#,##0</c:formatCode>
                <c:ptCount val="3"/>
                <c:pt idx="0">
                  <c:v>140487</c:v>
                </c:pt>
                <c:pt idx="1">
                  <c:v>136881</c:v>
                </c:pt>
                <c:pt idx="2">
                  <c:v>129831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F7-44AC-9F88-5D559A9DE0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21466703"/>
        <c:axId val="621467183"/>
      </c:barChart>
      <c:catAx>
        <c:axId val="62146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21467183"/>
        <c:crosses val="autoZero"/>
        <c:auto val="1"/>
        <c:lblAlgn val="ctr"/>
        <c:lblOffset val="100"/>
        <c:noMultiLvlLbl val="0"/>
      </c:catAx>
      <c:valAx>
        <c:axId val="621467183"/>
        <c:scaling>
          <c:orientation val="minMax"/>
        </c:scaling>
        <c:delete val="1"/>
        <c:axPos val="b"/>
        <c:numFmt formatCode="#,##0" sourceLinked="1"/>
        <c:majorTickMark val="none"/>
        <c:minorTickMark val="none"/>
        <c:tickLblPos val="nextTo"/>
        <c:crossAx val="62146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tx>
            <c:strRef>
              <c:f>'Resultados Exame'!$A$2</c:f>
              <c:strCache>
                <c:ptCount val="1"/>
                <c:pt idx="0">
                  <c:v>07/2020</c:v>
                </c:pt>
              </c:strCache>
            </c:strRef>
          </c:tx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89-41C3-B1BB-4DCFD2FD8E40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89-41C3-B1BB-4DCFD2FD8E40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889-41C3-B1BB-4DCFD2FD8E40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889-41C3-B1BB-4DCFD2FD8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Exame'!$D$2:$E$2</c:f>
              <c:numCache>
                <c:formatCode>0.0%</c:formatCode>
                <c:ptCount val="2"/>
                <c:pt idx="0">
                  <c:v>0.42174629324546953</c:v>
                </c:pt>
                <c:pt idx="1">
                  <c:v>0.56887593460904828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89-41C3-B1BB-4DCFD2FD8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F3-4B37-A3D0-52CAA25CFA07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F3-4B37-A3D0-52CAA25CFA07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7F3-4B37-A3D0-52CAA25CFA07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F3-4B37-A3D0-52CAA25CFA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Exame'!$D$3:$E$3</c:f>
              <c:numCache>
                <c:formatCode>0.0%</c:formatCode>
                <c:ptCount val="2"/>
                <c:pt idx="0">
                  <c:v>0.44175706357214933</c:v>
                </c:pt>
                <c:pt idx="1">
                  <c:v>0.55187310797174571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F3-4B37-A3D0-52CAA25CF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B5-4356-8774-9E51EF094584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B5-4356-8774-9E51EF094584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BB5-4356-8774-9E51EF094584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BB5-4356-8774-9E51EF0945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Exame'!$D$4:$E$4</c:f>
              <c:numCache>
                <c:formatCode>0.0%</c:formatCode>
                <c:ptCount val="2"/>
                <c:pt idx="0">
                  <c:v>0.43483593989573749</c:v>
                </c:pt>
                <c:pt idx="1">
                  <c:v>0.56110088929776147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B5-4356-8774-9E51EF09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'Resultados Exame'!$C$1</c:f>
              <c:strCache>
                <c:ptCount val="1"/>
                <c:pt idx="0">
                  <c:v>Positivo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'Resultados Exame'!$C$2:$C$4</c:f>
              <c:numCache>
                <c:formatCode>General</c:formatCode>
                <c:ptCount val="3"/>
                <c:pt idx="0">
                  <c:v>13467</c:v>
                </c:pt>
                <c:pt idx="1">
                  <c:v>17501</c:v>
                </c:pt>
                <c:pt idx="2">
                  <c:v>21957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CC-49D2-A679-0C5CA78926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/>
              <a:t>Estado com menor </a:t>
            </a:r>
            <a:r>
              <a:rPr lang="pt-BR" b="1" i="1" dirty="0"/>
              <a:t>%</a:t>
            </a:r>
            <a:r>
              <a:rPr lang="pt-BR" b="1" dirty="0"/>
              <a:t> positivo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371477445612301E-2"/>
          <c:y val="0.22811693824309814"/>
          <c:w val="0.93257045108775394"/>
          <c:h val="0.55675307360724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'Resultados Exame'!$AA$37</c:f>
              <c:strCache>
                <c:ptCount val="1"/>
                <c:pt idx="0">
                  <c:v>Goiás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Exame'!$AB$36:$AF$36</c:f>
              <c:strCache>
                <c:ptCount val="5"/>
                <c:pt idx="0">
                  <c:v>% de positivo</c:v>
                </c:pt>
                <c:pt idx="1">
                  <c:v>% exame</c:v>
                </c:pt>
                <c:pt idx="2">
                  <c:v>% trabalho</c:v>
                </c:pt>
                <c:pt idx="3">
                  <c:v>%auxilio</c:v>
                </c:pt>
                <c:pt idx="4">
                  <c:v>% ensino m. completo</c:v>
                </c:pt>
              </c:strCache>
            </c:strRef>
          </c:cat>
          <c:val>
            <c:numRef>
              <c:f>'Resultados Exame'!$AB$37:$AF$37</c:f>
              <c:numCache>
                <c:formatCode>0.00%</c:formatCode>
                <c:ptCount val="5"/>
                <c:pt idx="0">
                  <c:v>0.4137200931611264</c:v>
                </c:pt>
                <c:pt idx="1">
                  <c:v>0.11460532382130985</c:v>
                </c:pt>
                <c:pt idx="2">
                  <c:v>0.38902234840212563</c:v>
                </c:pt>
                <c:pt idx="3">
                  <c:v>0.49566863216131618</c:v>
                </c:pt>
                <c:pt idx="4">
                  <c:v>0.40707578073815248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4B-4FDD-84CF-EEBA28FD38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1235712032"/>
        <c:axId val="1334575312"/>
      </c:barChart>
      <c:lineChart>
        <c:grouping val="standard"/>
        <c:varyColors val="0"/>
        <c:ser>
          <c:idx val="1"/>
          <c:order val="1"/>
          <c:tx>
            <c:strRef>
              <c:f>'Resultados Exame'!$AA$38</c:f>
              <c:strCache>
                <c:ptCount val="1"/>
                <c:pt idx="0">
                  <c:v>Avg (estados)</c:v>
                </c:pt>
              </c:strCache>
            </c:strRef>
          </c:tx>
          <c:spPr>
            <a:ln w="28575" cap="rnd">
              <a:solidFill>
                <a:srgbClr val="BAD0D9">
                  <a:alpha val="57000"/>
                </a:srgb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rgbClr val="BAD0D9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Exame'!$AB$36:$AF$36</c:f>
              <c:strCache>
                <c:ptCount val="5"/>
                <c:pt idx="0">
                  <c:v>% de positivo</c:v>
                </c:pt>
                <c:pt idx="1">
                  <c:v>% exame</c:v>
                </c:pt>
                <c:pt idx="2">
                  <c:v>% trabalho</c:v>
                </c:pt>
                <c:pt idx="3">
                  <c:v>%auxilio</c:v>
                </c:pt>
                <c:pt idx="4">
                  <c:v>% ensino m. completo</c:v>
                </c:pt>
              </c:strCache>
            </c:strRef>
          </c:cat>
          <c:val>
            <c:numRef>
              <c:f>'Resultados Exame'!$AB$38:$AF$38</c:f>
              <c:numCache>
                <c:formatCode>0.00%</c:formatCode>
                <c:ptCount val="5"/>
                <c:pt idx="0">
                  <c:v>0.559952177915084</c:v>
                </c:pt>
                <c:pt idx="1">
                  <c:v>8.1622025865642364E-2</c:v>
                </c:pt>
                <c:pt idx="2">
                  <c:v>0.3516447550225219</c:v>
                </c:pt>
                <c:pt idx="3">
                  <c:v>0.51878437007765221</c:v>
                </c:pt>
                <c:pt idx="4">
                  <c:v>0.39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4B-4FDD-84CF-EEBA28FD38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35712032"/>
        <c:axId val="1334575312"/>
      </c:lineChart>
      <c:catAx>
        <c:axId val="123571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34575312"/>
        <c:crosses val="autoZero"/>
        <c:auto val="1"/>
        <c:lblAlgn val="ctr"/>
        <c:lblOffset val="100"/>
        <c:noMultiLvlLbl val="0"/>
      </c:catAx>
      <c:valAx>
        <c:axId val="133457531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23571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441075165846762"/>
          <c:y val="0.89006154720838915"/>
          <c:w val="0.4511784966830647"/>
          <c:h val="0.10378809047715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8F-4F38-A0E8-33932EAB61C4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8F-4F38-A0E8-33932EAB61C4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D8F-4F38-A0E8-33932EAB61C4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D8F-4F38-A0E8-33932EAB61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Sexo!$B$2:$B$3</c:f>
              <c:strCache>
                <c:ptCount val="2"/>
                <c:pt idx="0">
                  <c:v>Homem</c:v>
                </c:pt>
                <c:pt idx="1">
                  <c:v>Mulher</c:v>
                </c:pt>
              </c:strCache>
            </c:strRef>
          </c:cat>
          <c:val>
            <c:numRef>
              <c:f>Sexo!$D$2:$D$3</c:f>
              <c:numCache>
                <c:formatCode>0.00%</c:formatCode>
                <c:ptCount val="2"/>
                <c:pt idx="0">
                  <c:v>0.47991682095780253</c:v>
                </c:pt>
                <c:pt idx="1">
                  <c:v>0.52008317904219747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8F-4F38-A0E8-33932EAB6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'Fez Exame'!$A$1:$A$29</cx:f>
        <cx:lvl ptCount="29">
          <cx:pt idx="0">UF</cx:pt>
          <cx:pt idx="1">Acre</cx:pt>
          <cx:pt idx="2">Alagoas</cx:pt>
          <cx:pt idx="3">Amapá</cx:pt>
          <cx:pt idx="4">Amazonas</cx:pt>
          <cx:pt idx="5">Bahia</cx:pt>
          <cx:pt idx="6">Ceará</cx:pt>
          <cx:pt idx="7">Distrito Federal</cx:pt>
          <cx:pt idx="8">Espírito Santo</cx:pt>
          <cx:pt idx="9">Goiás</cx:pt>
          <cx:pt idx="10">Maranhão</cx:pt>
          <cx:pt idx="11">Mato Grosso</cx:pt>
          <cx:pt idx="12">Mato Grosso do Sul</cx:pt>
          <cx:pt idx="13">Minas Gerais</cx:pt>
          <cx:pt idx="14">Pará</cx:pt>
          <cx:pt idx="15">Paraíba</cx:pt>
          <cx:pt idx="16">Paraná</cx:pt>
          <cx:pt idx="17">Pernambuco</cx:pt>
          <cx:pt idx="18">Piauí</cx:pt>
          <cx:pt idx="19">Rio de Janeiro</cx:pt>
          <cx:pt idx="20">Rio Grande do Norte</cx:pt>
          <cx:pt idx="21">Rio Grande do Sul</cx:pt>
          <cx:pt idx="22">Rondônia</cx:pt>
          <cx:pt idx="23">Roraima</cx:pt>
          <cx:pt idx="24">Santa Catarina</cx:pt>
          <cx:pt idx="25">São Paulo</cx:pt>
          <cx:pt idx="26">Sergipe</cx:pt>
          <cx:pt idx="27">Tocantins</cx:pt>
        </cx:lvl>
      </cx:strDim>
      <cx:numDim type="colorVal">
        <cx:f>'Fez Exame'!$E$1:$E$29</cx:f>
        <cx:lvl ptCount="29" formatCode="Geral">
          <cx:pt idx="1">0.070722006934529874</cx:pt>
          <cx:pt idx="2">0.075919268548135993</cx:pt>
          <cx:pt idx="3">0.12654603756298671</cx:pt>
          <cx:pt idx="4">0.09569425569292983</cx:pt>
          <cx:pt idx="5">0.074227399634158087</cx:pt>
          <cx:pt idx="6">0.077898792606862874</cx:pt>
          <cx:pt idx="7">0.19192127363594208</cx:pt>
          <cx:pt idx="8">0.0815483870967742</cx:pt>
          <cx:pt idx="9">0.11460532382130985</cx:pt>
          <cx:pt idx="10">0.075992432288900694</cx:pt>
          <cx:pt idx="11">0.089323558050289242</cx:pt>
          <cx:pt idx="12">0.074147324427196057</cx:pt>
          <cx:pt idx="13">0.055090441261185147</cx:pt>
          <cx:pt idx="14">0.088673176008426086</cx:pt>
          <cx:pt idx="15">0.088809172589513208</cx:pt>
          <cx:pt idx="16">0.064209626512361909</cx:pt>
          <cx:pt idx="17">0.054964324585802395</cx:pt>
          <cx:pt idx="18">0.14496786330145792</cx:pt>
          <cx:pt idx="19">0.087261234025010306</cx:pt>
          <cx:pt idx="20">0.086973931846394112</cx:pt>
          <cx:pt idx="21">0.068074803558962019</cx:pt>
          <cx:pt idx="22">0.077838594704684322</cx:pt>
          <cx:pt idx="23">0.11686226065472514</cx:pt>
          <cx:pt idx="24">0.07038735624073944</cx:pt>
          <cx:pt idx="25">0.084900051655409689</cx:pt>
          <cx:pt idx="26">0.086686055905639034</cx:pt>
          <cx:pt idx="27">0.089671686936795003</cx:pt>
        </cx:lvl>
      </cx:numDim>
    </cx:data>
  </cx:chartData>
  <cx:chart>
    <cx:plotArea>
      <cx:plotAreaRegion>
        <cx:series layoutId="regionMap" uniqueId="{E1A88995-E459-4479-8D05-CEFC493D5684}">
          <cx:dataLabels>
            <cx:numFmt formatCode="0,0%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>
                    <a:solidFill>
                      <a:schemeClr val="bg1"/>
                    </a:solidFill>
                  </a:defRPr>
                </a:pPr>
                <a:endParaRPr lang="en-US" sz="850" b="1" i="0" u="none" strike="noStrike" baseline="0">
                  <a:solidFill>
                    <a:schemeClr val="bg1"/>
                  </a:solidFill>
                  <a:latin typeface="Aptos" panose="02110004020202020204"/>
                </a:endParaRPr>
              </a:p>
            </cx:txPr>
            <cx:visibility seriesName="0" categoryName="0" value="1"/>
            <cx:separator>, </cx:separator>
            <cx:dataLabel idx="20">
              <cx:numFmt formatCode="0,00%" sourceLinked="0"/>
              <cx:separator>, </cx:separator>
            </cx:dataLabel>
          </cx:dataLabels>
          <cx:dataId val="0"/>
          <cx:layoutPr>
            <cx:geography cultureLanguage="en-US" cultureRegion="BR" attribution="Powered by Bing">
              <cx:geoCache provider="{E9337A44-BEBE-4D9F-B70C-5C5E7DAFC167}">
                <cx:binary>1H3ZjtzGkvarCLoetslcyYPjAUyyetNirZalG6ItydwzuW9vM5jrc/e/gV/s/9jqlqtYVFN9RgNM
NyAJEosVmbHHF5Gpf34c/vEx+3xVPRryTNX/+Dj8/DhqmuIfP/1Uf4w+51f1SR5/rHSt/2xOPur8
J/3nn/HHzz99qq76WIU/EdNiP32Mrqrm8/D4P/+Jbws/66f641UTa/Wy/VyNrz7XbdbUdzxbffTo
6lMeKz+umyr+2Fg/P3521ehHZ1hJrR990o9et9njR59VEzfjm7H4/PPjg88/fvTT8luPVvAowyKb
9hPeNYh5wrjFHJOZX36sx48yrcLb55ydCEtYlkPtr8+/EH9+leML7re466VdffpUfa5r7PP6z/Xv
ONgUPvL68aOPulXNzNYQHP75sVtdTTFYEdfa+/LE0/OW3FfXPPjpUCL/+c/FP4Ari3/ZE9qShVuP
jmT29nRLRv+LxH/JryatruqtJRxy6E41oScWIcRxHOtGTcihmgjzBPYgiCXplw/g+b6afM+S1pXj
7zcXKvHLs4elEr98rD7fMuUHGK5z4kib2yaTNxKRC4nIE9uybCrIjWXzW+JfDHdrOd+QxvUmlpLw
HpYkXunqKs6vbvnxPxcGObEJI8xxJCxk/rEXsjBPBJeMWNaN+cDJ7lvHdyxoXRxfX1xI5BV84ENy
l79kV6H+oQ7LORGCmNSR4sY8FiKh/ERSbgnTnr3aF5Hti+Q7VrQukq8vLkTyy9MHJpL8qvjrv271
9H9uIwgQVDDzC7O//L4QCbdOTAZxmIR/kdnCShAJNlb0DYncvLcUyIuHJZDXf/23fvTiqs30jxOK
QegJp9QRjv13eref/jFxIohtC/tWcJDZvpl836LW5bL/7kI2rx+YbNyrKP6B8cSwCKI7LAEO7DCS
UPuEmxaBX7sNNYfy2FzIuihuXltIwf3lYVnIl5oJxdLp50+fq6sfWSZZCBcO4rfJ2KFAGNIsCIOb
9rrTulnKo9t67lZcaw51XTbH37AQk49a4yEFew9F94+MLAY9kTalluPciMBE4Nh3YrPR2LZjWnxR
lWyvZF0kt+8tBOHtHpYgdnXx17+qGAbz+ko1PzSsmCfUFFKas1Tmn0WoZ9fPCbEFzGk/ntxjSeui
OfqChYx2DwxIONPxX//1Iyt5CxHdMak0+U1mvKjkmXNCuA20BxZzK7p9CW0vaF0wt+8t5HH268Oy
mWdX1ZWKkIrd6u2aI78vBncCBA7VI+L918R3338xBmuCOaHI/CISlPr7IvmuNa1LZe/VhWCePbDg
vwdE3nLnB4gGcV8AHbUcIQ5jChcnpkMJBTL65WeRGH/ncr4lla+I7+NDaBFI6JsHZjAxkMhHZ8jH
4h/qxoB/WQgfQB3XbYaeOJQLfOYGkKS3WnGDW3/nsr4hoIO3l5Zz9rAk9OIHp2PWCaMORXQh33Bn
9gkDLmPb5CbCoMbZd2eb61mXyc1rC2G8eGBuDLu4+utff1zdsuQH+DB5YlEAK86tJRylx+zEFsDt
HX4DJS9M5XuW9E2R3GxmKRX3wZnIlfqhNQvhsBKA92i83QSQw/gyp2E2OnMWfNiXn1uN+OK/ZqFs
rOjbMrl+cSmSBwYZv/hcqav8j/bjj8zE7BPU8ZYAjr/uuihD1GGC4kNfhLLIxL5vUd8QzN6GlrJ5
YIXli/iq/etftwr7A1wYP7FMbsm/5bIsWtCBMS2H2fxvazoIKZsL+oZMbt5byuPiYbmvVzEmBz4/
urxSn+PqR9oLAU6JQtEEJPnVSx1ULugbO4gtzm0qsAgt37+wdfks31/I6dXlw5PTGfw6ZIVBj+ca
syU/1Ihsk0MSX0uWRccYLTECM2MmcJvrH8Bo+0Y0M/seq/u2xI6+ZCm25w9ZbD92PofOfTOHkyWC
hmYZQaCiePhFWPCI3xbWxpq+R1TXX7EU1OsHJiitPv31/9QPbdXYJ1JYcyHzDfBZoBA18QnbucHb
llb1PWv6hoD+fnUpmAeGqs3489Uj76q5qlBZ32ryD0gciDzhQJ8BE+CP659Fmo3WALNsYvJ1mOD7
F7YuouX7Czm99h6WAb3+XIVx8SODkmUio0ZYciTsYj91oPIE/zxXrQtk7TvW8A1Z3C5+KYQHll2/
wZApxj9V/QPtBGIgtolEba+vvC8NZgOC5vS6jbaWG3zXmtbFsvfqQjBv/o97sW80Xb+E4S/O6+Aj
953NhVDo9Y+5KHc4PfmSUN9ONy2C/+1o7LdXsi6K2/cOVv2/PWn77UHYrxOpPgLD7nrieW8Q9+6n
1xvERPbi1ZscaVU4X7h18ennxxT8/DpGPX/DQWp1y6XDz3++qpt5nto+sZkUzMb0mUAyLQBu9p+v
H0lkAsDgCONwdkJi6ObxI4UcP/r5MTJvAfgNUzgwQdOiAql5rdv5kUHR3gYOhMlBicYdI478Om7+
QmdjqNVXTtz8/ZFq8xc6Vk2Nb378qPjyqXljXMyD3LOzZRK9CxudDTz/ePUKE+34sPUf1AhVQsJq
dEveZNSbMBJfnbWtYvoynHjSYNbgK2e+ixxj1LZAilBmWQT72idXGDJo04YNrpXWI/80ZKk1Za4K
YoO9DplTTR/vpof28WJ7jANVw0iGxQGfzXzcp2fGKq3GrBzc0jDVq0ZS8aaMRXJ2HyqAf8A4G7PO
GDGcm9xyXsUeE7tpckKzVbVrE6Pzx6boPElZgzhzF+/QYdrbyw0VSvD1yC8xfY04uE9FB3UR2DSv
3UAlzi5oDe5Wasg+hMNU+nHqGCij7qJ3yLuZHkaL4NyBpDCbQRMP6WXWJLkz2JXbVg47je1+OI2y
znLvT4VyKaWN9g0m/Ra7slo7TiozqNyEReSdGZf5RVMMk383lWPe8bls4hLaDj2wYWr7vKvKzIwa
6VTukLJIepEz6NZNK85bVzujrl2r7KM3d9M8NK1r/iGT4YijNgyWzE57n6ajaFnk3Vi5ulTk0jRK
7nd1mjwzW1tsbG+FFFwMDMrhVBJM6B2SIkVu6rxNQSrrCrdz1HRaxG3h1UmeARO5SytWOCmYwxiR
YKOECzokxQuhbEPlldvFdXLRxok4F/ATT5mmzq99peX53fRWtHCfnjQP6Y2NnrToQK9S1lSc51ZQ
GLukE/EGnTUWcmI5GArC9jAAeUgnyO1pjDUvXScro85LkikZ/SZupw807MoNYmtM5Gh5ASyjQJjt
+fmew3DKSth1MpZuOJLUb7uKPI+ECDzO7NEXg81QJ9wltNXN2VQKAjvjQixMuWNtYDcxKV0ra5nL
nYTs4oZIN4yncMOe10gJk1EJa7a4JIuAYhmcp8Zglu5YmZnfkEw8r5OJuE4eVhsGNjvvv2PXtYGJ
fVILA+smWVS1hV3xSf8aRTI8s9Ox/E1alD3tWVr+Vtnt73czck0b90keMTI2hj61wMjIzD1WBfwU
B7fCDXNepYK+gi04mkKoeg7Vo3aKqJqMqHKL2GlfpLpIPMNWFOnxXUqxSmUeIWFMMC7thWUFPGBl
5MjS1XUeu3TQ4jTutNiIjWuqLmzKkP1Y83mIBZXKkXEVl6J0jQpNYs92svQyE3nwZ17U0RsH/qrZ
MK5VDcSIMkNPBiPmbEExMaKsigUt3QaJ2VnWte85Y3+Qksjd/RkocVCOzJHLJnJeyJ4VC25GYc/h
MqLAkF6f17bPMqvZMChrtphDNZ/P2zEbY9liDiQLjxsZdtxmXFVuSSvq1or2Hp+iZFcURXimek3d
QvCzIEjTM8qb3nDLTrXuZLJow4scK4yA6QiTEPTE5qTncL9OnJtd1yHKWKrJxEtVs6i+iGib1xsS
tGYzWm6ZCuQ6BK01NHoWZjbUoR1Zg67cKI7SSzMj3WlZFvSN7qpnoTCGy6ou9K5KteVS0PeGMY08
yKCxGueiHY1yIxU69jQOgissEocRGOrexXr6EfmR0Q2lW5h2T90+dHLhkqYPqd+bISncuOrEq7pt
8mFD+sc8B+V5LhKAIT1Oj0ZCh7y1ECkGqm2v0knqTbRVG5Jd3d8elYWKjV3hTGEJp91HVue3YUa8
vgyMs5yF7ui810lf+ve1HewLAgbjhLRMZ+G7bdkrioyydOloV57hDMzrWKM2uHfsfEBFAMqzBcXZ
Hr6Is0qTIK1lU7pp6IhX2h7LHU3r5Mxss+SPJq6m07t3tcZHqOyM7GKc8sgjBKnGEVWOiCSSnhV+
V9rGExKYoWfbef2MdKPT+EOILHBjn1t0F/sUbTiUpWalm+WqepL0Wl8UUTs9S1qjetKiS+qZaWJt
uL815s7ZpommA06z0YX7Gwo7L7NKgbmxxX9vjHZod8TpkrNeOWbhRspo3t3N3vkbD92CM1e+lKIE
Qlhc5oItDXvF67B0u6BWvijLyqd50rmGGu6fdiKVRgYjKHB8wfnCIlI2TWkvWOGOfZvtzHRqT4eG
3z+ZdgA3IyFBIgjMmS3kpsZaa0bGwjVk0Z/RlOVumsiXZplyN6vMDe1c8SUH1GYt2otXfUhEPQh4
KzPOAsujsUyFF5BqGjc0Y85PFnLCEQhMe0M7cJTcWuQvsOM4i6KpcLPOrC8j28jPtMrNS51ze1dI
0b0ZesNI3Xzso/7+poAOGGAR5NcoyOlikzId7CltEP0no3FeZyUnv1omab2C8PJCV2JK3CIK+MaO
VzRz7mnPR56lgN4sAgRqEtFQq0cqagWtW1AncwsridzY7Iz7+2rnulbGKBDKFD4vZU+KdlGPNQsL
JFSR7p6Itmwvctrwy5g55LwJZBO5WVm3G2xdESkgDuAOSERsTsgi9ldRSSbclgB/3QoSulkc234f
6/qSa9o+H5hOXGU7tVfGXbxB+kht56ArGCUWTswiBi4kyoNeFWUJjxImduESU9FTYDEdjoPflQ0f
SfD6nCHQAZgi0q2lb6mCgVb9BJ2d4sbSbt0mk48SNzunhVQ4y3kXrbUdwbsg/bQlsBxrkaGmLGYx
L5rCTR01FG7ZGtOHziCZ3FCV1T0xSiEyIANi6cTiKSns3mwLaGU6+nUxsidm1uYX5dDWG75ljZSc
h28procwAV0eamXTB0rrPAepMqxdwB6GX0zj+0ib40ZyuMY85EIwAYubjiUXzqXM7SgeSFG4FTPj
XWUg1436qNzdW0RzmEFoBPMwAbEoY+tQRk4Zx3BhfBpcU9SRW+rc3hDQyl6QUM94HmjgqOuCCqzI
ssMs0G6fjo4HTNj4o2sdde+aHAc8gFBiGAohZu5tHgpHkryMjDAtXFa2wWmTNrWX0i7xAIc8uT/b
9inNG95zTkqPZTCNSeE6ovvNloruFAmKDV2bo+JBeMF2AE3Ovg8+FzjyIRGrGcpcW4Z2LaHNp2Uy
lK9z2usLJ+RscnU/DGd378oiaxRx44VDGbNAdaHdU5klWV+CIgsdMLC0In9QKvUCpyOZG/EgOldD
F+7GmDtnyizJn8ZoXNZcFacR7dNXdy9nTWsgSMEBo8+HPxf7j0weWfYArUll9EG2hrErI9Ft4Hxr
RCTHbRESp3+gNwudEWU/xXXBtTvEFYm9sU9E49emU4gNG1iTpnQYICPiwHc4s2fZU5mApcqkI5RT
JWrwkogK1+yNU4t356oxxg1qa9uyBdoetmQYRFumB+1QiyHvdOHKhgdP0m4sLwp4UP/+ErIBdjDk
P8ghl6C2zGRFxxDeMKnz6qluo3w3cBrfX0RgGwooeEMIasm5VGkjdeJozlFl9DzrHeZZMY/uCxPN
dwEBfYDbQF2DC0QO5WNPndEYs+6nMc2f5eNA/CJQ9oa/PUY5ZjJoQnGJPgqqtllwe2qQi0lzM5fa
TdogfmqMNj21yuxS99xxhdk9t3v+qjDMALougyfAui+FUxQbsWVOJRaeBfZtUbQIgLTYyyRgKs3W
acIMSYDoiLVrhqhWL9jAze4pb/ueekPvZPFF1TlkC6JdMQNUAmj4ESrQVl+mdYaOuNnmjnbHPKGp
F5li9PsifkpZyLy2DvD7vXUUgYcAf8aBfzB94dNaIod8MuFFWBTFbl/T6lTm05YlHOcFFkQKdAwa
dH385lCswJvDoZIQq4ji0MtsqS9GNckLFjjRhgodcxCkbIoUEbUHMZfFFHylMCsODuqUx4Y/6qy0
XXOKrLdOTfmnqM/7YMPOZx4d6gt6s4TNKCPcF06xHO4uSks+hCXVbqFyw2dOyX8r2376o2xl5luW
In8AAhmeFBHV53lF6g93i/BYXS0K8ISgykEWCa92SD5XpRl2fatdM6tCPxPyU1bJD1wBnCodlbst
28ooj93nTBEFKzppQFjpwkrrPk5iYpXaVQZBwVq27TlMRW1I8qjYwFA9A3YLQ8DVBmh6HO6LJA3l
TDfarRKjmjxbxfHv5TTmzK+KgL0o026K3dSOgBfJLKu3YsSKznITR8nm/A/I0bJJXU2FTJXstGtk
QXnKw3RsPCewoje6rmiyYYYrjg9tEpTJGBsEhoJ64HCzlBgp6xsThi/qF/CL6RsrcFK/Y1Vm+ayO
+OuU5iiTh6Cvm1MSBIF0jbou30YVU8VGrbXCefRiMQiACz6seTLhcDEkwy10U9nD2ZcRzLVrmz96
gVxemYPjZmOQPqvt36wyjO4dysAEtNCBmmEogM/HwPe9v5k7GS8LaDIfWaa9JgzodOZ0VlxvsHtN
tii6MOhAUUpabH6+H2aUSgKMN2g3rNvgbTcmVO5GywmeNDFr5UbeuEYMg6BoDwDgwa8FNxtGSGQ0
qXYnoOqXhaXb572Sht8J3b+52xWsOD8xkzDRTJRo9NHDfVkB46NU2JdMZPApaazxrd3I7ixVWXaO
Zmb07m56K1sDPo/RFg40wMaYwCG9jBlx3o4afl1L2zciNC+rKkQ3He/cX2Q22s0IidgakOKFbsQi
L8K6SbTrjKwKXTa0bYCWn6IXFlHAAe/e2IpPtZFTsdnLYTT+ujWxpyDJoEQWtoZyrTxPvEBHdeIa
JZp+XmDX5FMzVp15ViLWbFROa3TnkWFQvB4kWehK2/RWRqgE3V4BvRnamD0nI5qMlYqjt71m+qnd
RcZGcrciRgwnIAWQ85g/Nxfm0MmO5Y0RwtU1QAgCBSsv0lJ7UtZiw7WsaKgNP8cx/QPEGJNPhxoz
0b6VXZ9rN6inycvaiZyNorPP2ypI/F6FxgbIsrY1lNRz62SeJ7UXWyt7GZaD7Si0N5m4IMZE/Dzk
+tVkx9mGhs4auEgDbGRR6DNgXBK8XMRhJkrShGOgXDOMs+esAnSUMB6d3q2Zq1QQdznh6AQ614Fk
TzPNvEhzweFNyiQrd2Vg2k8iI+rvjYNhNl0AjbAB4HIi51J4j0odoe0mxgJUMj5ID1Nt2XjOEvTU
/BHXD5YbLnJNK4BOzXUMkgpmL1hnmpOo2hh+y2ia110zvcx12bsC+ZQry6TcENQatfmAEsanABGj
rjvcXKHqRNACxl2NZXip4oqe1mkoL8xhKJ5M/dRu7G5FZPDIQKEdE9cFoX13SC+VpOgHTJ65fVcU
6MlGJun8UFvBVhaxouwgMYNiwGdxq9q8kD2pDQWzoiaGHQ9dJ3M/x9yAL1Ntx24cB9XruxVxhYtg
ItqSGFDADaBLYsFgDaoJbeUKJ+LKx3LKj6piPHADAyAuUH8W3d87ImIDKUVOgpR7GbYnbedDNBDl
Jl0ceKkR+owEMVBabuxYUA3uMFi9f/c213iKpJrP8POMM81s2ONp1CRGkRsMOWadXRJ0EndZTkM3
ZWQLXN+iNMeGPUqiwEgYJoKUW7RN3F3AVTfZTo1pV3hxWkCUd29sJdQ4872sGPzEOAGShUNyeVPZ
WVRbym2GqTmbRm68mETg+CWvy50xOOOlLOPg3b9BFHeWXI8foVpaEK1yp7dimyq37sHEGGMgb/NR
vI2Eqk5NUdLTvo7YBs2V8mw+7AGPaaKqB95+uNHannSd0Eq5qJQsN4zUpVMM2bsxiBLc8EzzDzw3
K58bZnVB+iHfcDbHufTcEYILRUaN4d6l8ZtMy4FmsXJbOVgvW6JGN4uq8MoIyvbZZBvBrg7K+plR
1BuR79jrzOoKS0EeDUBhGY5Uw5y4AT7pBgRDQ2hnhLuEJuTl3QI99gKoOiVwSIyUAUdbxtdOqjaO
SQTAJmijD+EUdZHf4PpsdcqCQX9oWh5e3U3xmKFznQtITQrEQL70O1GTG5FZIYPImzjv3TJW/IXT
TmnoVmipnHKquCtVaHZuUATJ1sTCGvXrLN7i8zF9Pj/fM9LO0GZsMaShZlFEmS8NGKbbcx31ntNn
seXGKph6vxjMIj0HWGx9vnv3x06CIoZgGBwtCUqAlB7SF+hGIE2GkyBDSi/w6yotWH9GIts+vTcl
QKRAhtDGuQbYDymhdiDOlCFKqsCRyleT3Y+uk6Kffyo6PkYb7ujYSin0CEfo51E3OIYFY+vESJOh
qRFOSFZ+QgDx0z5JfSsNgMA1Sp+F+Vi+L3pZnCUjZb/dvdljYwF1QOnzfX0SFyQv8p2mFSJta1DH
1FjyxCqE6fJEkXub5EwFV5wg8UV0FotEABZiY0K7R4bYG85lMrLnnT0YF//GVmwyWz0mPZ3lTE2N
OT8DE2lgZD8VLzCQHoxoQJvd1hzYiuUD3CaAKnECH8n1IotC75TnvWqVG5qM+06JeXrHysMLzPoN
l7bdGPdOSTFshqvj0CPDcYWjabA6JKMuZxEZRkJ3WWdnzzlwr10eDuzF3Sxc00VMXZpfAEvMpB+q
fp7EJuqtETFf9vWFmZTMA5iQ+2Tss4uirszLEr32l7xKiveRjIoNU1jxMUjjwFKgThiGX84F8yzt
MPaB5DsYQoO4JRDFF8zOJHDMQVZvCDF453IWl29YHI7VxuaP8wJkWDgngWYPEHCxnJbSxoQhCcAv
rjVp8z2EEQtXERij10ZhVmPMMU1fhcbA/w2HA8KYLYCQ4XaW2H8Tx3UZdigCRqusPQMrvOjsKfrd
km26kbsuzB2W52Cax5IoAODDkdkdCjjoIpU7bIx9s6+5b9lZfWbpLtnwoEtQ74aMDX9mUhj9slbD
2aXcjCmN/QQ9isbJWr8LJ2OnzcTwSlGbz9FPVJcpNV4EQzCcluh2vgza5p7qfLSMhXNjhdk3SG5j
P66q3B24rM6QGPZnWubUT51ppwVtXFgzgDcMMu7uNqZFxLqmjuE+TKtYQFKB4BzyutKxjhPZxr4d
hu0lL8W4M8O2O9Vxt9VmWBPrPqnZrveCs5ioHHnexX7rOPGuoZntk6HWG2JdOL7rDTkzMGwjm5sv
gTukYnRRyqM4ifwgrmR/aWICNvDqsUirCzomjvlaFk1wz2xuJoopenT5cJBpPvS14CIdWVlx7YR+
H0Ths2YwGl9BgzeS1ZWtSeB5BEcgcBZHLlPlFgdFAgMAk+8Mo50/aa2MpucNzSU5x5mwGud/ZAGP
f7eCLBzO9dbQupyntEAbxcghP3UggygeWezng5kEaAAXbTx5cqp7q3LTQQ6O19hR15+FbYlu+93E
j1Rm/h8s5lv64eqw7+X4e9U1khmBYh4vm/DcrILRExh63aCy8OhMAEU3CdIoCJCiF7wI/G0W4/CK
JpYXxmPYeSPN9K9JOTg7QwzGrh4RrXNVqFNKpnDDnR+ZH0jbaD5jFo6gnTLfVLxvE06izSBNcupZ
po6sF4QXXflb3DTEYC7mW+pmoxu1Rm++9QAQH4otHGg8pBdNLCOBURBvTFnnZv1k+zhbmHm8nSr/
btmtkAJ27wDCx3AT7HCxtQKnuaoU4zRegKpjF5Rq8gfEZbi0stoQ4CIjmAWIKQi02PFL4laAhY4m
qSitoe2xq9rUT6JAFWdGMOUeMWT4qunQ4w/6NvGSfKBPe8r7DSEe2eVMHq0RJHWY3IGmHjKVGI6D
HDgiHpTUPjOmhrhMVACmTYMiP9Dmy7s5e2wVuDkZPWgEYvQ0MSdxSK8IhzRIArg1kqXsPM1Utyvj
qNlg6vGuDqiQhVWkDnWMMqWBh46+9EJbaC8bMHVnRc7LrqN8w8+skQM6Ow9m4xAF9ne4Ka6Anca2
CH04MVMlpwWrxjjyIp7RrHVtxUaidmOTxez0/tzE/yoBGGC+3RAA1iHhCFAj5veJ4VFbi/dRijam
ru85DgQh4UgtQgMQHXSAYPGHRDI9ZhEu7GfeiO28d0ytfHQxig0E7lgxcPgBF5fMRzIkcvEFD5Ou
C8I+cRKfEHR9uB3rnYHxtYv7MgxUZowILVEAU0toqta0jwrbSPyCEWRmOO56Gpv1lj4cuw8Bl4gS
F8cz0XEV8/O9bAFQfTDS0k58oxu1G0UmwltvJedDgGb93Rs6CnHzRBNyKlygLHFQaBniKj2fsI3j
1C9xTOzjlLb5G87D8rRM+ODXtjYuQ4CoG/q+tj9MQlD0bzEWgGOvh/urJjA4LMHFJI5KtIwxxl4T
Jd3BsPoNS14jBYtCfEG9AlxkoRY8i7oYx77QwZlo82sR6dzTnW29ZxgwvLcxzSf3MIMERH2G9RZ6
bk5lPBatnfpFP+kzp87+rKjYGj04lhf0Yb5DFhDTrCMLf1tTC8fTcaoVCijHt62eJn8yWPQUZ17r
Z2ZUZM/UZFRbvbFj4zqkuvATgRg1jmsFsU+tbjrvirg503VHzu/WxeNcBE1NIGgImzh+jv7moVrw
YYzT0kBRYtht/CJP28kd5aC8nBXkiRUlQe7GfUDPWdQEV3eTXtsgghgqW4IcCEPWh6SHqS4MYxhQ
Dwkx+KIl6dO0MbeQpFUqALXR3Qfai8Nqh1R40mLiKeCxL0nXndJCp5ghs7Zw3WOVR00DR0jn6xnQ
i1sUVVqaubKaKPHNdgraM90XNTmdkirNz8ucNM2GS5zVeq+5iG2AHA6j4JYGVFGoJg831YWKleXE
Ej+YSnYWpuX0UvE485NqxqqctnM21GTFBID6YQRnxs2RHi9kFTWMGZ3sE9+WyDaaxkLPShraPkeh
0px2mCl/2sm6znd3q8gKW+GPMXQDqgIxcyG8xpiTr7JL/BDB55SrZLoI4haQrkYxv3VgfoWpSP4F
WnIwPPxfNgumOsocpROWiV83Tahx9Aypn4fpA1t4sXDq6DxlOs7v7ZYBNOLqrznA4S4Ke+FbmOz7
um7b3FdohnrAloI3om/o+UR19/FuZq5YAhpXMHMAxWjnLieomlaiCxB1uY8Zeul1Vse9bHI+/TtE
gEQD58AxsGU5bFpFiHm+JvcxAN3vImWavuqdaSOCHukF4BOEMfT9gNnMg66H+j+geENzMdE+zpWX
LzPA7r5ZV/1ZNFri3d0bOnKQ0Hc+N8SQJc7Xus5c3csLVKWqUGV56Sea0zcBJrOCi3gaccDV10Fl
Oj4id29HHuuLMv2Q9K1DN1QELdQj0aF+wqgkEuR5EgQH6Q8XgXIuxYHPtNyN3ExxBtyYaEayF102
1WHqiZzV+eSKOJ8yx8XZyTrJXNPOTZF6Flp3QblzYtPKrddTTsfoKk4xi8Eu+swujN8iqYBQvAvG
NFHJuTS62vik8sQIbM+IzcBI3DjtVJrszD40A+pFo+pK0286tHuTs8ZJKvqmGwrH0J6Ion7+fDSV
9H0po7z502rMon83kUnQ51Uuq/xTmbKm9Ug7xtYuMXRcJm5iNUl+2RZJfGnKRCRojiXd+PsQqQYN
ctWGVSJPCYtV641W2vWOiw6bXT0zs/mmhIRGmf0b4B3CngicozQ/OTXOPb1NURDSxNU4EmUpD5zJ
pd9lRtIqLF4PwWVRJXnjoXOr+tfWaAgcldRNEgR+jiZ56iVj41RvB0ar5NdKc4OeZ44TACDEXjR/
X2ZjSyeflv0g+XlVTuFEd02XAIvxMjNzmDyvotroz5oco1auyOyOSB8nU+JYerlTOrk7jkVg+joK
6PhKt5OlPmWFEiQ+a3AdzbuyRjnb+VmlC+M55mV18LyJnQnDzq1VxyhUuhpLFZgs+d1qQxMHWumk
1PS6EAVmWp0Q10bshtosG6+VPEte1vMdNLlvUKN13vFglPWHoq2yqPUAMqn2da0TgK5up5KsilDK
Bo51HlHSDK9EPDQpqohwakv0KxPTYImbkaqd3olBZuHbmNtdaZzi9oC+yy6ytmujlzJqi65zcWTG
Zi/7Xuqsd5ss7MfEm7uyyLHjUQz6XSVxWh91lyqc5rdppH0wuHHHJ+OlXdMw+8gQsUno5YZhh7U/
9VVCbHT8Td6+1iIy+WcyTSxMAUrXZWR6UdjJJPJiu6us2hvbEpcr+aGj+xDkYcjOmyQYc8yst4Ww
p7Mx5Eq9t3lqJqmLeYloRGzJWtl/gK/siOk2LUunF2VrYwzyzKidsaYuSVTFQy8NG9r+f46uo7tO
XY3+Iq1FEW0KnHNc4xLHsTPRsnMdBCoIEELSr3/bb3YH17EB8ZXdWNuxjhn72ladFTjKrNxgWyAh
pMlbTUPc4FenPq6uGyayhHfDm5jeHJmh8RfV6z78zBtm9QucrV72RcPI0cEWEau2TizTvZvHkNyr
emAw+wOMj6+SQD1i+3kv8cvXY6nuQphK+mqneo/nms2oQB1kdxtP+o3N6UCuliDBvLZ6oSG8a6rw
op5VEhDR0FYiiZCI6InoNbnN10yZposMwU/HRXNSVLJLeA0YsI2ZABdwuxO4OJsudWqP/xWcgMXq
Gd+gAmrTOSQzPUMipGu45VISQ9pOSdTHOxSWZBpaOMqZvsuygUCliowfyJLbMNeD+CiW1Zuxq4Yk
Js8lNwhOgGsnsGZqo4VEZm9RYIv9r5rCxHlLsqFZ9+5bD7FtN1UqF2p/iDkp5Hq9WsnNflk9bMFb
57AUVGVv8pIVdzqfSrUjt2jkml9bVOsJGum0sabNkV9TdBklxIhu3I/aZNcxVyhfv5gswr4/a5Ev
ojltuqmO9NfKZuw+mO7qIp++OUlS3Xsbvb+tIRraspMZIj3aowl7etq2gEigviHHtD6qaQnL1YIs
j3GCotDOYmqR7no0/9UqA+dxtlMo/1kzHtVtmogt+VON2Ta/qApufKj+IFaC8BAm0vm/LEdNbjOH
aaE7/OjcbVKair0ELMj7a2LnVV6kHMrsdquRRdWhfCWflVUINxr3YK5XFuXlKFiKgIhjGdK2HI7h
vmQZf2jgPDhnshEP4NUM+B5VNVvxUo+FEifATavPWpDeM38ojTtg3DX5QslblgP7/otrGvM3W04b
YAGYkZoL/ixQDikXe+igQ5D5BXLrRN5uQbOiLw+M6Z2Ymmx5y/esJklLlFrMHSlEI58zMcrlLkUH
Zo8LHX24Q70zb5Gmgb8OulnY3yqOtXqaBKmrJ7sksXmDFmiZz9tMxqrnqXHhglk12NZ5DdHoaSGK
fc3Nlq6PkK2O6uyH0TefOLIzzhxLIXd5WstM6/8aRqcSpsIV9+E0R7fmXyN1QKdbMq8ZTjXOSOKf
ilyBniI62PKnDnGJN5xMFLZ+6pkUr2yobaKv6LGVW3VOinXw6ZXHosB8F496Wv+5OhzJlxN00UfL
bUp30m2W0OwzW73fc7jntS9jD4eG22SHFKRh8G3T8LGAV2Pm36rUleeL37oy6EV/VbtKEtnO9bLB
KcuHzDYfC50S81qNVI1oSjMOOm+hDItl1ok55AWUKemurEYhrf16qWsn4T8H77Hcj6Q48hZCGcQF
1bNHPYf0YNvfFXShawsP1bijNKYi7QR0INBYpjMBkeTnEbKiRIy0fvUDiNNXdhD136DNVAOtlE4A
DTbpa0qAmHU5zmLeVcuwqr/bHutnCLzQsRuVcP9U6sNfDXi/2J3gOdcdqs/yVqcgftstd+J9g6jn
WYZ5+q8cC6uuzOzzJ3Mc5RNMp4P9f1t4H+p09fA5buWNPha+/8SkUAOS5kWjLktEsMUFYSbMnpKK
Ud/lc7MWV3FLIGuB3Fe9zmmFhxUiuV7XkKQ9sFGetNwg7aCDEA9RBMUi5XSeyoLdYbsJqjVKxo+R
oH9fG5st9GT4dkCCba06rUsqzmUdUnqmiR4uWD6QGGKCMAlEbWzhvVF6TjoH0Xi/gr3YLwfa23sO
LabsFoYe0xXC4aGMQSIVyEHVaruwHru43kZXhZa6GtoxJMU1A9KD/OH6MZDN3wyIvAjtNOnqSqjV
esTVHHXaJwRtqE2/f1W3z5mA5iPdGe3WdC5Jn/vMpxDZDfwZ5S77veWzdm0Wmu0XnarhVzF49o+D
2XlKV0Sf4I4Qkpz5OINHSqo1wfswT83RNvWGYRWhMaa8M0x58TTPUW+XjG6TufYzPDrnPbeZ/yXg
Ml96ulRkbKdiO0ADzTia5dYoemKhTuZuws88fD8HIOFBzK6zjGVZhxllrnoaMYtAlxgUmshUKdeW
es8+mqNQt0M+R99D2TziGhJv88tI4gJHeRynPzMezdiNhyTnHK7vAn+thqSoKIyG7E+JrMOyo84T
lfhPwLCYwQdRa97mUzq8rmKa2BUd2JG1FSYVSDCmupm7JpXmQciy5ucqm5Bn02x7ac/5vCWg9Jso
mnaO2xw67qDsbUmRcopXXyXFKe7KPB/VpoqfSgxT2h0lmWyrfGW2VvDF+/uiGgxs1kPeDJ0ejirt
ZzxP82OJSXY1D5MqrudceoYfIhTTZbWnsc3hDHKtrSyK2RZHKs9aOfKQQVo1f6azCC2pUTPbpfT7
0PNhwT+bi6oRJ9c4THxlNRYDlOK6um3kVNFLLVHD91Y2WnyJmPvjq0ToypuSBv1k4uOY93prmvVs
45DgWtJNd5iWKGIfD8g9bphfi9esCFt9oxl8AB3P3fAcq0EnrYHy/tY7huHSHQeGPBdNk/XlTAff
IXSqQeQi9+NjWLLsz0YbfjfKWdHWJvlgUQybaew0cyiMR0zprzVLwh8yC9a0xNExfc52i7iCAhIH
9SbWxQEbE5vd9Q+8liEiaNGj85VsTMgjx1z7EneCWJdkzsbbOS32ppsRLxnbTcxi6IeB1/kVHlXh
znHnx4ajqptnB7vJdGJ+tKwdwFHzq/EgS3kWkOqI1sHGVJ2ZZYCDI2GKt3z26Rs9yLcgCm7O6QwQ
cjs1uYMalHnOLjFzCTKIimFQF4J52vzmU360pq7E2G3DjtoFZqMSqj1gkVRXK/yuj8DeMtmDP3Lp
9VLZFA4xgp0F71c5EndBiqafrjStV3OLWQVbm8Bjma4AMuDfSaa92PrNU1jhYWDhv0Hrq68sjcN/
3MzHf4h+4R/HIOSdLqDNO+fY0h/jtIsXzYj0fYID9bbnOtkuicj1yypIgpqp0pifK19KDAUJa0hf
YKDIL2XqU3GdS7W9gGcvhthh38f2Fq3On1d47MIJDiTTczaV6AUEXauDjBfZWEzSesQwqLGgOpmX
j2DlEUwRYWZqztDoJ+uZVGvlf026qcW1pQLjsHVJdYrSoQ+126hzezLIqhvbkhD+Pg1wzrcQrSXq
ZdrDsfVOLSy/oBTP9xBRMFh881jCdrM3ZUvjhJwACCmaf8ma+X+JJc2/jRbYbN3EltDtyV6AtKw3
9DMI7OSIPURlJ1ZgPYfu5Tss0qdq+TiOA06XgedKtFsT878gS7AD2SYVGJHJ+qtm1fypdCD5TQ53
+iVNynrsAGevC3I4gAKf4VwRppsKBu0J50v66mbm8LrMcfhTanP8KCNlH40N5GnPs/2pIc0hLgYT
D+STtoCruFIgnU7jNC3ng6ptPDWpr1nL9zHcH4v0yVnSw39WiCMVbUGC/TvlyEhAyovOy575rLrI
ZHUJgJshfmwJdbDKm1r7Kye2/PM46F7B0xPmD4PiEU/VXk/32ZQl/7JdHT8cAQ5+zpet/HCDnF54
gYQMWBrldrOXA0akAmSKawM0Pu5KQoQb+uUY1T+/JORTb37KUN9C+DnOFpEs2xwlf5jGhYI2VU5/
pXJbQ3eERohTIFRKKDflfkuUNysWhLD8G0rK/oTcDE87WvhjKbl957aoVetw1/5Wi11vvVpSzPoa
z7xF/opPOykI5kAp+bdtl26QLSQ0SATecr7/aFas4e3khcVWFfj3mlAX42OaKa/PJhkLIPIp0ozO
bgtub6dlLKoLmMv0vbSiKJFNspEHuhZ43TPYLisAVdjhew9b+9rSylfYSqEkqME2kdCcjtzDwiG8
n28iOF96PjIs9qdssaA9LbX2Uk24121jlS27ec/2od23CoeMOUof2FLzVygv5MuR7cCBsPjtW5ub
ZklahgSGslVl7Z+FHIovNzfy/tjGbbjxnOT01NQYYs6rV7XtxP7NqCQsHa7TpZL27H3TvKCnz2Pv
ilHfTnB42+t1luWf2eXk3k8kFue05vz3gIF1v6mGtXnmDQse3kcBj8GW+4J1gS/LqU59Ja6WlOqp
G6ih/9VL7iEC0kze0rjGV3rsxnZrsZUacUeBHG3Ak7koUJHH2Tke39jgg79DtSjUuclEdlK0tke3
QDKBcdYMWO4YLh53JzThDUt3/lKIfPgpVhh929EuRdYOBDNAn4mQ/JPjpG5h9/su4UCvyvPqRlN1
cNHYx8oGh+BeZDvgBsSj7CJsWQ/IdMt9x00sdetqUi6nAWN70RFJk+vCHbjMBiYI5ECqo6pavM/0
Lxg+9isxdPtNIaf/A5og3A5yn3xnuWx+14eb/wMSKB/X3ajPqYj59YzLXDuw5Fh/PVgipGVA8w8d
3NGw61xvssbv3QNOFGH2OLEkd1mbUrbgzqJmAAfJiu1ZItwDy34GVQSqZ7U8OmypR4sQ3ym9NYEU
f1zYivuqnPBR7lHQ33kFCq3dqLSfYkPqVOsl8M9uU3OpUPYmmbXrvtUfYJgxJO+8Ge5isfi1DbiJ
90iMTkZYq/x+Z/YBQ0qS7mkfWCVn2LoWUrYBe8c7gTTrvR5Lir87M7CEQLgxX6iZmGiDWz1WINhK
sfzHcV4uTJHjntXf6dMlqFjbLjyrhm7jc72fMDUF3dEtTm+Q6bPHbC8P1yrsR7FTw/fUtlA3X+kS
eYStM2U1dwO+fxxu6jWsH5kL9KWMDUXtJlE/zdrWv4shT8N1IwbxYuw0/7WQWN8jPmIO57EcG9/O
SMF4SzyA1DZDB4b5f1zSZ+k0WgDjiM1EiS2rJ6+T6veeG6xyUBHTV+4cWscxB7h+ylV4eWOTKb+V
G5ZkzL75vPe5TsnbWM+IpcPOwLCQ1hRBThumljsVkRreGioX1+IVLz8JOeRw4suB4KMJG3EnByEe
dI59AjgQOOWLXNh0t0YEJVwYadLrehPV16CovoF+HVOMdBgxUlv7FyDL1dJDhsyOztek5n1dGAjo
JQAxRGXCN38/gmz6e0jblGdr5+xclA4TvbZTHLtsXbf3ZDmaxxLiPmjtNSJJWlEouXYNsh9vQWXO
RQvibfw5KGFNZ6zOJAJZHWavGqFReWvzQf3cG1IdnTpMHjtLU39H6yE0aIV2fK6Rwlu1ytixOuf1
np7xjE3E5Aars8o28g5xEezuML1nW1/IYruTcMcdVwIs0UtFjpXfIDUSzZFjrOYtahG5anji3SUZ
TFX1a1HDpV4MKDIUYNkNS2V82KxcmlP0XNwGHdYCC1gR8rYhYXsYjxJdTVcDaEy5r/pqrEAUnSKU
h28FM/FjaXyy9HiG4m73Nkv75thwuKVg6rclwnw2StKhKzGh/AXJEO6n6rC8x86sf1gfiHxMEMVg
h+fGAATu/ZxbxL+zfVzf0zwojB3jTvcflGVD2de6XsKniCTZWi0s3gJSWzyFBKM6NsMtF/nlWwAA
i/O4Nn/LYlz1aVm3eLwfbE9/1iAOr4JLOF6c6Pa3WR3NX7XPkp/rVOtXBKfT3/tMprU7cqLekxFd
t02wcf+KZGoQulQ28zldS5zSptwPeSLb3tQnvzMzXq3Aurc20zSNd4NsMLNErMU/S7oBXkx9hmSA
HAC27Ecjat8iqnT2p7qeZgGYI1c/hUdwAqLToyatX7l/t3TCGJpVqa5OSuKP6We34Ff7eqm2PonB
32N4XrDLBhmWTgHRG09w5ysFTM0sHyS4sh7+yvgNKYRkWZ7qidT1KauhOOmOYwlHF8dCA5mqdpt0
JPg4o6mY1XQzOO1/WagSxP7iOYzZVdEc5s/CdqScsmpf8g4YM9aaUOU7kB5SzuZmoxmRiOjMc6BD
CNYDSrwarjodY/G4T4e4cwk5dO/tgVVoiJDtddyvCJHnqzXHOcswY0ABM0AGrIxaBQgar5+ndc8S
/O9u/pHmE+a2MMVEnSNQX9qVeiyflIRqoPVhN0DchKp+IJIur1pryv0/GOL93gIMSUxf4jGbXq2E
A7AyzfDoAoJxWgAlIrk4qHaPvvBI5+wK1dQrjk5G7yVj2zNIFYXdPsw6/S7f8mP0dEeZRn4bfnzE
NN0SlrqXLNLmwShv/QVy/elx00Oa9QUyIp5sg/BG5HlbJL7r8shAV6V8xySQbFlKznsDyOhV8WmA
xmMaXNrNsx7jvaACq1qBNqja2u6FP5lIENxJZDzk7bjW6dVqjHWtAf//wnGqLJQ1subAKug8oBiP
eKFGaGWG1kPuhUW0LIbLPuR17BFMbEBlsskObY3QcdaVO/MfVEubXDi21GtgqvnDXB3lP543dEfd
GmzoNhygqi2kjMlZxEHEfmWZezkKokibpmPYkI1BZQUSZqxUZ5SB4DsgG8vXEF3k8QDMCz2s+HEg
P63owNMeC6b9o74HSbT+YpDIJSD8AYUgy/aIQP1SCyJgPJZIusA26EfTEb1JplR+Ej5GgJK0ES8M
DL05qYo0oSPYDx4bP2Fygrto5W2SbBE4c5DimuUZfL3Wg5ZpCyQz6L7C5Lp2Ozg+hScZZywAnhZr
V0yG/mzWFHt1CtPlMyifFBDGku4YhPZdtFbU4KRCZc3jPmLk7ZHHLa6V4Jgx3EDc0ruDu8+MhURi
3jvM3SSUTK8zy8jLGmn+BO1vVG1hWQOENdHrelJg++7jXAAA40Nhf/2fZGgb15ivbF/9A9HMvhI2
L/LUrMv0VeQC7dQ4Hz+PQNaHPGj+tcyI8MBykLMHE3SJEsTm7NVJirxeB/Tpqsrm7C/bUfJwqThj
4EXj3u9er38qTQDMx+iQuLXXXMKSjCgX5LVNxQl9jj6AQduesapG0+VDEd4gkiZ/NJgJNLKG+62V
e0qme6SVgk8a7OJ+mlDzAL1/xGcPTFatX2uCzBZM6+UXQYhj0mEZrX9k2TEB6V399ot4hcma2z25
l9N3pfGcsyeN9mm7w6buFuQI3LcQMlekZeOWlve+iLQENaPkk08D5l38Sv2QeVIi1tCh39WVQ7Fa
8eGa56XW03K7sSrzIJiUK/qhkoApEaFdZ1f7QhGVVSBhpehtqsM/3KHvYoVRU3QGcOprenCApQL5
eEdbUMAeA6JJiis0wRS4tmIgwrOo5ifxnTRwbnQW7lD2co31A+N9W9Zk/seIorTTni9YhV0+P0++
2Y4OfPm4nRuqEfqS+TF9WjGCJF0Jlc/jhvF/RTmoOcgn2Ed2OON9smLIHjzS35kyrhWodbAnubEK
1xSOwK+6mCbaqnSnqsMhCW9un8jLkE7rCCp4xTcfBQNa6/DFEtHu3pnHEtGkf1d0ngcgzekj8nrn
7HGBFp4BslMCn974Zoj9pNP1NwPyl1ymPOyPKkk3dctKG2O74PUqzzAjgv+byHfg8XfW8EltG2b5
vB6bEWqejYwdJLb8UwtgszBRrlhoySoEaCIj+GMGN+x+Wq1bTwPbQPF7SPlwf0OGoWKVSfkkUiEW
3OoBs8IMNehnIkBMn/SGUtyFyePE1nNS/bN5Ep5p2N12a+oSLSfAc5N2lSv8B3DwinYbRMiXErG3
/HqkkMd/tznkYRoz5xj/5gG4HWJoMtYB1o1vk3fpexCyTluXCXIL0/v8VVYHgGeEPCNsdQIF/HuX
latamShw+MVQLddqI/iX1eoWjLS0kkW3iLr4B96jANsBFcE3WazgudJ0w5qF0PjkL7ATwOIaRc11
AvRhdhdWlfyShC7ZieDDOGN3jGD5gSMzkPEVB/7bI0tufhZHHj49lFzvuCB8oQXLhtSnCu6QsqOL
2+zlQHb6DQCf5GhnHKGfmJa07IeckaSb60jyS0ht/p4UenyFSpX/2YHNviPKM+UX8NTqdZnG4muN
M/cthp4EmD+4uU8zL/TeN/VyrKfCNelfCMdNbDM2IQQAX6Kg4joR8vit47AWNxnXbO0t1CA4yDB2
/sP76Beghwt44tHJgBEPypvlVArCzWlbR3q7IW0CdJPX9IvlCkhAOtes5+tRHudqjFATjnuREGwM
M9mG+6GYFK4ZzADpPM5rOM/7nstO4dnd6HROwCXDkPklzGGfjI4YagnbWNEFwNX5qdCFnzqTyDy5
jUyurEUwUfFOMg9GSA91Zs8TFtjnSpDUdE1BSLgeV569QA6LZIAk5ZgNqhkZLrNNgc4M33NAOzBm
HqTOjURxP/RPsoIeQ5fG1z7amJrqKdlKN5wPYtWfymA66kYNsLqVZCjQzzJpXuzii//guQA+o8U+
V+1q4cehbxRJhul9HkIW78RKR9LmggFtckNRPUCra0Rfow/Hntt6QVEixQ57nUM6xHnAx1vkhcml
mm4zlA8gz3yx6QkfRBpfJjEEwD3FQcbTDF0SBZyXAVY2toxdFnaoh1MRxSt8XaVqFfIsBvz4GvtS
Z9G2aJHgOHZ0mq8NAbq0B+OT3pSHYgIZlk15U4qaeAD6h//JcStfTYwwGfupGeeOCNS+zvGMI25Y
z4s5AxIaHjf+nc8hjzJ9JQnff8PvgddP7wwClKCM33pO6412AzGQYlBWZ9fbhPfvAzoBFEhaaRBd
WY5iKzBm4eXU2WradATEgHATiCORm7hhiR3LxeK7QCrNL9Ii9w3doGIn6rFEtBSJqWftLJnuinCw
sq194sd2cEgm6qQGoHpVh7L4MsXCf2uUFI6bUO3Xc4qRqK+hgaLPUcj9LtBkHu8wnZV3h0kqfSmc
dmNXFAqiGkwOQGvS1KVrr1xGAMDEAYeHF8X87sKOC1nycXhSWLp+e+wEsPiQGQEHsTbsl6gHE+Cm
jBVkQGgd0wlU73prDMaUswKmLjppwrrDPpuvP9L9mP8SSYrx1mdlcQX39f63dLI4JRnflx+A7sF5
WZgiA4rSUv5rnBr/C+BWvyTQ11dqSkgnmEGiT5eLAdObXTCa96Mz9MFC7gGFGDhY5Ci54EE5OCq6
kCGCHKGbx/pRTTOK4M6BlqOT2GrtJjFueBRHhaNva6Npq/lGXxtIjz64TP1rslT13qpM+w+NgOi0
n7gjT5gnIhQqC/74qla/KN3XV+HnpGlRq9MJHijoTqAcoyuGljCYEZFHpY7Y3eJm2xEBMIAakB4P
mMtUa92mu6cfRWrprzyp9idKsKC2W+22v1kyaMwjWIJMz0BrXitcIEY6tue3I0bSspOj22ZoVpBZ
jbDPHMG0zkBkgVdfmQt6If+s6FFYREuHmCPnaRnLnkIJM/YMNzDtIMut8K4ynINuzPIRsmVkhoE/
NxBstd81GaYVPGDarvik1J2uAXeCkRPmFQFT8j/h3TpDhR/lg5aYPE/BDQa0Fuhd1TeTo/7sJ9Da
iy/V0oVKUFwZg0v0FBkaDLjx2v8xIhEfWAjg4x4ViS9ZGhK4VshyvNAhTM9ZcClAo/QAC4f2MZsO
eg0w07K284OzbPmhaJb/WjU2/SfATjntFiiv/gQ4696HOaifWykwYkMBPkETNrL8lRdhhgM/jPkP
ApqbX816WD64m78ViNhBRHsgxs1e9kQL0rq9Qb8gYZ9AJ4FMfClLiFomjpjL9li0/XIwXPwpsYIO
mDdyvJ85hgRME+C4mtNcHqPtli0Ov1KbQkxkwOh8f1GDg64o5gP3eVSInm73PUuffH74J4UPkxlA
l3T6gKIOS0iw7j8PZbFq+fZ9ireNjvNVNEK/zSCEcaAb6ceOABhIWnAHvGkBOgGKiqXg99waXXUr
zVb04QM/dF443Tk+7cEBjsuEBHlFFYNwaBu8fRo2BonF9C20byk9eIAebSdv2M3lQ14A6sadn8iD
We3wCDsNwnNZqul1llpgwOu3RAkvXFEgIFLMe91XANVeASqa92Q4suJUJRK4rFvH9Ac0k7rs4CsB
cIV9rQQrPaVV6FBnId7A6KWfwo7Pw/RkyfHAuQWV3OMVgMtjgGLvjfDc+D7nIbk6COh31PDBf9Sm
YC8Fphjcp5Lsn2kewfIjwXPEJ2bSImBRJwd/TdlYsBtEsh4PekFizBmvAgobpHnolXOBD+6BgXXL
gMk9X4E3KVOiVYR5vSMUtaWt7GBFbyVdYkvKwB7gt3DPLqvtp6OWrlcpMkNutQQVj8ltZqAlafEB
HO9A+avW4WrO4bAHFjvOl+RYoOzxlJhbXOoGaUOVcd4FWK6+Rpwf/Abkt5+3RJX/DOWyPJHV6Y/v
8oAtDZwHcrwxSVxXzCvEGoIvfV/qI4XfgeeDRociNeAZYBQ/5ApzAeQxJfsRK4mv+UUAcdAi8Di7
vmHzYDAS0fEmFhoItmHQqQPAgPrjvJAgfohmRvNUizoyHJ81vxEFOCdk3iSzxA5ViufE+unvMcfq
D4ceHIJMnie/t7hgKSokUneo51DbDFkCj+GwJwxjeeny3ziF0x2k+H892+TS5dpg2qtGzOdVrDMk
QmqZXE2ZgZ7JR5CcKNjTwk9TjZG9dQSbaDuBroPYqDmya4hyeH1C0h2+y1Rqkn9oiOFQrXK04Um7
5IpvC14JAP/N45aZ/NEAgdY9O/LjfcnQNXH46PGZaXxqqJ3EVN66DdqvVjfz+HoE0GXApI7iHh7s
Aycc4kp+2iHsW5ENZSi2+UqAxSjXNLnBg1uh1RCevIjGDxCyfQsQ5wJfG7q4xY0ouEy/rzCRvh35
Nv/Qyejzq0ma5KyJt/SC4rqIrrKz5RSqCUCC+BQQ8ATpboQG/5l+M4nQ1NVtBUepu/JNocA3qLHc
UIEygL34SAqMDsjJB73tcoH3CQ+BrdAx2aIE8eHqe3GM+JrZlgMev4epDOiB9qKs8F2ZFfpcwBJA
K9A3uD05U8n8f5ydV3PjSLKFfxEi4M0rDJ1EUa571HpBtBt47/Hr7wfNw21CDDJ6d3Z32kgqVlVW
VlbmOSc3dAkipR13Sv1WxPLwe8i5g1DkouLsxu1UvRiWJKT3AH2juxhvkTnGsLyqqDHzIYDLRIFt
EHu9oUMq3MFapIxtzEP8XQ3V4Tc1PkatkyaxXPJWqXmq1YyEMN0NZ94D6N9Sdc1Nrf4HHlyp3YVa
EX0BdNC2BFx92QGZiQQwIyNUlsSpSxBYu4CUWnMPnbY59gDNO8ck3TXv6I5YRuGJWusov4KwmH8Q
ePXg4UdD9ZuvbZBABfFqJLiMvUAp/zsq38PbGChjt6UmbxauxasYjEUnoA7J+5rkdmDMwjcLSTRk
u0zdegi7xApBg4UmwXVRvDSU8QFWiZH4QwAekbtzlGi+BzjEAhrF0zRz1QaMEJXu5QCo3YRYoZyb
feWY3Ck6EbYB0oxKn/XaFpX5NHfKIFKsnJkmDOVqC9J2OM59M5N+m/EMLoWR7jkANN1RH5KSipym
mXyNkEdQ3K4oalR/QAESZCbZRK640XA5tZTw6DcBhkhAxtq2BZcihAklBgGzoX6LjGNSzoa/q8gt
R4gUEeA6hShTMqQEl+sbZMdKtJmQUjM3ZO4T7iZFpjSnAiNHM66eeS7ndS9TtKJR6wvB49B7IQqq
B8RkJDIsYi4IPI4bzHcYRVQVqjibfDuZcO/UEUn47FEF5zEN4MQA2zXH0nctkRP4wzkymqit9sno
Zkqv/grnHB8oRHSisQUlI0drxWCA7Q5n/VynVfoFYKJSerzqx699EGbhXiDwprYRlcqTEcgobI1S
iUW2et5KVA0l6TgQ3Hyv4t58QS7YAnxEpyLfS60ZSuesyO1DbUbye1jIhubG8SjuZy0oylNtFfXT
MOWaCHbDBMFeLKF95itJ7ahiByqMiFyAeZ3rzT95mPLOjZEFxckD4vRdMuPqE+6AGhIcMyC5Sp4K
AuA3oXvETc29o8QJGMcyRtFoqD7uAbW1ersQi/aIa6RODI7If4OJke4mlFVHF8AD5UFgPtW3CX5c
41YA3qoDPVPEf4MxN5WtKJDjc0gTSFwlok73SJyLYHrSoPD8RP28/ZUFcjMQUCfBVzR2+6cprHtu
mFIPvlftNP0bGMDsNkltJT8sLuna0zlYVCKq2KyQoIkNcKETIaeDxVPsVkOBcwOLgcCPp3fykxx9
/r0ojWiwJaThv1LFJUczNO10LIrB+o72C2geKsZaRRVgjoEsK4L5K42z+UfE24pZSSmYti4zetWJ
o1hrl3Ke1jtiZKTvEdquNO2RZuj2Kpk6qp7RwuloeguwaF7MGeATUWTzA8p2h2aY5NYWDXnQOAeq
EIIyioPaM0sL2DV3C+2UzECdA4eCbPVA1zFxcg1RF++1IKfZQCQNabElfkz+qQq8MkEc0KNOLnH9
AB6zn8BN40d4rS04w0jOBA9EuP/Y4p9ChzBf4pkWFd2LDFb8S0nt5lXTqSOo3I73WZEqz3GqqPlT
FQ8dUjtW1E872ezHlyZsGmRQ51pBBqhMW387FUr83JVKQ+ZpmCCtTOJMtpHYBdHUWTYT0+OVJOhe
pBY8F8em0mtXbjk1XtBGI/7RGup8n6uj3EHHHVTTIreq4R80peWvQ+g8P8toLgUHrbUCRYNYmuIf
ZgFwYotERu8fe944ALoMv38ewc39VnkasNXSIuaSB+TafTUETjaBgAHe0Irpj6Ee/VefSP8XolBL
mnUaBxVHQAzoQcVRvsEHAemRQQ/6VkUjF3ndSta2SoeEKisMoWw3gu985q1S0tQ4lhvg8xrkoEGa
K8lpUpiIdiLLaQrChCSJ6/vQZIgjDeOR3DTRpgYr4C6ugd+5Ee0lTYoHHdcT4BrlqzxV0Y/RBNnr
pKlBlAv7r66cSjT9xzxWwRkR+RPkUnYNk02hZPqLkMkAeTpEQx4bQWpnpzL9brChv4FmKg2xeE2M
aHo3O1160SloiZ7kz6LghpZFcYK+UEHkJHVGaJoKSv4kma35TOfG4psoNBqApaIIZAd/SPqQznD5
PZQ0IYfXXCvf0ZMH8AkcN9vXEK96T0L3vXX4POKrD+f5MM9DAUaEBOqvJomCbzLZNBC11ZhFVGIx
MVtWMmECKdgvuEsAboADgMD/4+dTqLogkmbK8IZZbkHY850K2LqCe4/qG8ExkHy7U9BJ84K6NR7a
WBNGXHUqaeT+4vitLpPo1fIT65GyIRmXwfdnYUlwjYVt6gLUljFSCfcnPNt3ggaeGjIoS7stIDvY
EKv8H3pIqmLTWFWsuhNYCAucVzsd1FnP0LoQlxsmFqs08tQ+JC2bguhQPCkzjdPy7tRwKt28b4om
qB2/68ntod8k3zf9rH4JEryYjcBlRPchniUbsy4JZxBvrv8dIPzdR1XWym5fi9TLIxNWASuNQTpa
WwWp3c+T8AYBkT0eJyTRzWiWXpXRQKqlAncpkxojRKODTiFDvEly66lN/FmzeayHBA2+JHEgRFn4
MkTK/MWP+k4CEL7kmRGD676rcaNUzjyQh3FmOlD4i67gRMGNnNFjNpWBAHyWZ7U9KYZ0hC5WP5hW
AODYkDIi+0A1WhpFWeUw4ukpz8vNRKl3HpPB3wAUVYNdKjXWk5CHqGhYFhX7O6UfqGZQDm9cH7ff
QLHgrt/LsWoJdtPSR7nNa4G3aEvZ3eOxmsfQEOOieJInCVgAmLEGEo0vUu+CI9d51RhOpVuLo6Q6
5gwF2hnFrvveK4MweENXS/HGCq2EMxVaOpEWANQZ+FwQxK5ESjD6NQYkZrxuFqTeyQoI8ARmUwLk
wqrk6ID+mJUdhz4yH7UoSStX6ecUmlYBxu4E5YeidgdPgcWolOyXlORSs5nC2R/daSRltQlCAmNX
YhVrd8aJE1vEVKlY2LQUJLJCsv8cVQaxREXrCwGgZ08QMnFWf6f5SDP1CN7Hc9FOKLwsbQCONERo
38DMqhQhi0Y/Vhp1Z0eZpxJosVnGaDGqvgTyFs9lCxRSHiRfAvIykkkFiTcAy3ZT+EO/Cr+cvhSp
FJ9UUOniAhgkd0w21uAhWpT/mn7P44+8LrlCsodEXLFGwaY1UvGdiG9oHZ4oOSFoX5snqVQqaeur
5vweCIN4hGLai3eQyZRfgyYpS3ImBZ5JL6FgT2I4nKmPivkJcoEigeFXupAyOw0OHEBAnChjjMWn
kKYHiVOoIhvWi6L22jU1ZeWq0ynvJmJj7SchaIftwH6/zNzg404lm7GPyZ48tUpPDgmNs+4eQAS3
ZAH65IHogOsiFZuit+eGJMbWjKqaBJYMm+CFnGRKCFL0MnipPDGf9KwADMt1E5yqFCSx3bPK/4BQ
70/LQw8ojpjCBxOEonmEJ+n/TEoyyE6vjLww1NFMgYnQUuWbFU4c5qAMJwN8Vkq6IosR1vVQw1N/
piTbUIaVy/A1VPOWl69oVd/QGdJTkmx5+jOQqhoUhJ+QUoLNnZZg0vPyVSpAAOBkwV+oGprHdtTQ
kNzlFE/v1qTPPXG8AhZkIFWrgcIhbAQnrabPagSXwaEKpf/QzNp44g5qlE3hB9S5Md3aE9ugJsSv
S6V0Fu88beSY5I4Xjy1pbM2cAUaGZnZaMKiTG47VeCRyyRt9F1DRnrxQlcwKablKODY9t+YuKQpl
b5ITkW0TgXme8MVYSqcGMuCv2hfnkx6ZaWsPACu6XTuTf3uEe+ajbSoYBWsTqlrh0cWrNe7nVk/L
r7wLhK+CRWKUMlApgs/XY6Lcdiilb2k+qyIxIM+jn1YQ94LN8wuMoi9BmtqWFajxfww6hlqUXKxc
w0kopMbA2QYk4QEARdMX0KU9/TYsqEsbpYTLYxfdRB/a64zrRUvgT3EDmgcg/Ylcg4jIGVnIFbk7
lSbNqgD+UBBW5XehK3y7S6puayTD+CgIKWKvgh+wdW3npkknba8PvyZ8L8PTpxU6vomMLVWwc641
HNa6BbaS2VCveA6lQJm7nQhKUIHdWZ6oUVj2rKnBXT2mwIKvD77uKkZzOUaXRZGqo6Iv+inno9Mn
TNco3eV24nPlerXkc5AyWgJ6Ca+KCFgTWbQAZjb184gXFRxRL8lBmxDEkPCu9Pbtxidac8/Xn2gl
sQLg2a/qjO0IChU/TAnTjQNLdgiVvlaEwjgeauE1bDQvbQcNfS9z2uY5GQB5CICGT6QcwJNYN1Zq
LQHw8bFoYLio3krKJ2WxasRDdypP4jwLSLfCnQsAdqRkI5Om0Av3+iqstSGW0RaFD2NRNwUTs5JJ
KQc1p8U7SBDgwOYPNTIU4HHQpQgLR238QZNf+YaIziUzRHJP0rXFBiVtJX0BQLIpkoY6PHRA+VEH
ZkKYK4HFbcVxD3rO2pY53O1C0f+u/cPS3lAHaawvFsj40soCzQIGIvgXyn0I4UG5Iv0blV8ylbtg
TyaI0vb1pf080fPxVvY16QLElLKEeJiLwyKqOh0nxr0Dj6GAFa9atzKr6tnS0mBzfeTPls3IiM9o
iBob9KNaPtkf0g7NpBVSpGLZdEgSDwHYVi7esvhLrZaP9aRJIGYDI4MkzvkoDB0pVsWJVgapPWgL
9M3MpANF+eHFAG99w24+nwvUt3EfVI8pCLKb58OZquVbmYCl1i23WUtq2CHj+A/kGml3ffk+nwkV
nQ2DTuSUe9D3XZb3j+WDylXXY8Td4FdytSeCgYsFfThyAHjCSq5J595ouX5xRAUhJhjwUBPW6oUS
L+wq6zjzZSgMP/2JRJfVxksmsQ6TR9QazRs6I5cshNYJJkQIE/mntbr4QEcIlcot3rjueK9Yc9mU
bmk0ff4/mCItiNCEl1SVXVutZQSYnIiCtZwrowLr3FpgjsbqxiiX1g+5cgnwFF1QwMSf79hggNNN
QkZpQQjoUAuteReHcu2N5Fip4JMLu24il4zREi3QA4RleLPVCdOLWgsmczERqbeehhxhEGcMAkPw
upSg5oYnWYsULSfNUgyRVVRRjVi3KSmsLiUGhnlcS0H2PaKgBz40Aboyl/dmky/tiIW2/3p9ihfc
FxcDImQSvpLGb/L5ms6+OSsaIFEbTQEYnZLhb5uJfKuSxZsq9U2yEIq6VRUAjzeme2E3EYGl2owm
E85FXQUqvRwVoVlx0hu/M7/JEK9j7mKp39GsrNsE8KO961O9cBqWgIzWLIrElbR2Lc1gtWDsUmpZ
wENdDWXLTScotzqSX9hFQ0bRTZdQKUL6eTUt5GqCOF/OnC8n0gjqPWnirdI0kriR2uUtITVQokKp
i60b87s4MhcBFDaaBaKXfr6VPrj/sc3okVAkvfgG2yohv5P40WmiM8YPXDtY1wEmp3/DkV44JQwn
ElygdQ28bflcfzjSGsa7AcGUdU3K8dDkYu8hBCs8WSRQbji0C1NE/U+hfwknZekUfj5UlYryPGgZ
U4T65wo1yLJRq+HdRtSPnkpQym+JZN2SK74wQWuRhqd9kEYCRVxtKXxpJJh7zkjE3rliDRoJZou/
DURICn9toxaQD4smG3S9QQPzfIIxnHPSSUzQRw/ItVpgTEOl3ZJ7+3wSloYLIj1WNQTf9LUioNib
NPGoaAMjoB9wSoYEOF8Y9zcisQujLNJ4/IPzREF/5T076CpZrlnUog0goqWUa4B1Qv2G1V8YhXaG
SMsjoSiLiJ+dr9gohv1I9A7GAsxIdqrR1incohba8IaZXxqIgBIxe5E7Dks4H4iCkhrkpE/teUCY
NMrk2gGveENw+LNT/OgoilwW3eGJflazkYlXhjEnx8l0kwO+M5q8qAH+UY6Q/j0I1uX07W9NDi1e
ejWCUNeWziortxGB6iZ9QMCsKCUvttAsN+U0ju71US5MzDBxi6rI3abzzDtfvQH51qBOKl7iVkXF
MA2Ne3rJNBvT6EKnHINbvXkuj8cLgD6mhHdrUfxeFjvDIK0DAkFoKP/RTZTiqh9AtInFuHjqxlr5
eX2KFwyEKdLFjEsGyf9PL2/k8SGtsJBTmEcQdwuKC0U7/729I8lDXkxTFq9rrXSGrUaH4g7nwO5S
0X80R/hOTZxMN5pXfg4LyERp3CQGVyWM+NXZ9fUQtalFPVOhsx1AbURZIM0MLyD2ra01mFBwk2Ck
gte02fb6Ml7YOaIt5AI1WhVKpFLOLaWPxKiq6FdiF7oavMEA0t5g5qnNJi1Q7bD1BETR5vqQn68V
+lKwlEshh8tzfWeHg5xbA020bV/J560GKOs9FShI3gsyr/NHHwKvZBdVSDr3+sAXTMZE1dPkAJqc
v7XULG0viV+RG7T7sBUeYk3N7KYsh78OY5meheylDN8Kxe/V/VWUI1R+E9yXlZr5Flqjj8abkBsc
hTTNtBsGesl0uJpJBi4rCmbufP86hY5YwFR5lppjtEXaC2hdGgmI0vtGfESOcDpq5Oy2CrH1698v
p8Ey0mzExHy0xbT+iESMiNR1oGuA/8EyPUpIPnkFkoo3nqiXDNSQeRITQmq8VFchM5JPpYLgPMBk
PTHsBrzCuzIi6gn8ttpBE2l212f1OfzAL/OSRueWVw+u+nxWM2oqBQxB2D1ZqAGNVANKkjrVWaBe
CGXdMMmLs+Olv0Qg/L+5eu+jTgU0FJUGVFx8eAR0B6Zo0hTWmO6STBOb5xn2z61s2IVBl0YpvH1Y
Ue7x1e0wy0CVyxmuzUTXNupU0LgmsPAF2jZBlrl/vZ5AE5Ar5a3K1aCsHEw2JDBtkdaBFtVCMHKi
eazSN/hfRjXCEp8G+dbL7qM3ynlOeGmbwuvKZF0JIVZbOGZWGOiUJ2yLs5d5Ud+Kx2FERcyK2nzn
m5SPpKhqtiHoSPoACpSo7GAyKApm6OTdsN8LTsdC/AS/rug4+HWMGQ6gM+kQVYCvqQOPZrrA+ALU
4q+v8uU5/zHMYtZ/HMZYb9Ne9OmA48/zqNt1twhs0S5S1ZxMsdoT1izsxYEam5miWlumlKMRLzfp
zBOLN3pVXbIvdvy/5gq4h9WRLRCU8w2VKQfgxx0VxOpvpa4SYGFicOgb3mnXJ39piUmAc6FwfS6N
3c7nruoz/SmQZrQNTanQXoNFZEzZcGNWFxwDYRvlEATyFfZymfUfKww6WE3HjscCMnrVNz8OqCVW
cvCd5tu34oGLE+LhtaiUg+8VVwuIQjIgAYmoo6aRuOvXoAIp1oQ3oo6Lo0AswfGQ/8CJn08IbpNf
yrROpVVwEJkbpIrUzuW5BQv6+v5cWjla+HC/knwnAbGK5WsifBNiKwMJrbgRQKe7RtEbTyWs4Zf/
ZSjEn60luqYP+PmcsmZsWktgk8qxLU+m34ZUOU2gvCCKhvjL/zAYHa9IwxFnS+unOJI2IQrRRL09
RZhN17U0vwQl7vZtmm2uD3Vpr4jTuAWRZOaaX80LHJOqNxnpG0XRsifkLMwH3ezNG75q+Slrx4lQ
srGkiLgh1nrMedrrUzRjd3kDdtLuwIvucY7D15As1absYPxcn9YlyyDhB0wRxBJ1rNX1p7QQxzOd
8hmaWrkTz1Dk6phGYQT34Y3N+jw3UiYqRsHFRzpjPbdBlay0AVe9MKrrbehXT4VZH4DL6Tuxjvob
E7swmon2Mi0U6PuyQM7O7XDoFIGO45TYtUHQD0FmCa+0d4K+I3XzIzJ9/o2g87N9kF2XaJ5DHCHD
dl2d5UjUAe0LBcR26uzfSmmeyLvJw/P17bo4Cp0OOcbkM6h7ns9KEHp9nFFoAtWGCqvaB/UDMM5b
fZUurN0SC1Fs4YVA4nn5+z8cLSl7GFIm2Pq8n/pHSfIX2ATM34OaDfo/cuWn//71tDBBMk0yivVU
eVbTUvS0joKQdwEqY0Tsmfwryo2/7FNNdoFHgYpbwqFzeazjSllAcCKfe954hYKSboN+DBlmNXeA
Y0BSE9mzG6f5827h1zVacPKwJMRcFwWrvoSF01tg+tKquzfm2D+K3aAMf+3doVWIBt3LDby7bK68
u5mB+QEEkqCO0RZelmS/5wVuVuvxrVZYnyakKxLPcEPknSzTwXx1qFD7rYVOhIwoVVP0LSuE0kva
8K9z9IzC+5RwYmmYwITOzQ8wKIhvA8nhOhmUyk5yEzmcYRoS5dh3JdC9uLEA0sGV5/CjdlndrJVd
mufiNniW40GoOp5/gpTnzkL6BcFUp+BloloJ79VIy/72/uc6WfpscTFzM+Maz4cRkYjv1CWXBzXM
dC1l+J0DNN5dP1tLrH12pZD2XFqGLPVwa/nv+SB1lDd12+jvHTzhshCe9GiXicamkGSbrjcEOBC/
6NlwwyY/pRiWUSEckdtVF9Gg1R6CJ0Sxd9Tfx+5gheZ91nty4TupHrvz/HZ9guuhSCCLVCBolEPa
FRb0ynlEaEvMwENhButj8IDiie90Q9bfCWiue2bmAyjjNnWvD7q2kI9BqfNT15QJMdb5vRjlIW0o
xtBGwyN5giOQerM5mTdGWd/O/41iEvMqytJcb3XeKEQHSAIztRCq0wCwRFjysSgpOXDLb4EmLgy2
NAyBi0bVmzYZK69fFwWtyrQFkRj6jDWU5jMXGjfm2Pp/afjM62yoleFruu8bc8VQ8BMHiAyZv0Vg
5W9DtmUU0j/0xyC5hidZ+cWuk0LQ9yg04mS07UDlmILbbGz+1hKo0MKEwE+RciJJcn6+YB3MsaZD
UPSjsuQV24SoLKZ/63kp/5yNsjrFPEjQBRh5PCIK6ttoZ30TE+nb9Zl8NgDSEcizmki7kFQyVrsy
pkIrBzNyajQu0n9JI5oOKSTdRVvCuNUu6cN0/3RLBBgMRoqAkglFpnWXugGdBHXqKWVRSUdJhphR
gLBtNPe1kFUPAHCLTat33Q4BWNkZo1jeo5Sb3vCNn04xb2T6nkgguMyFx7macVahsp6FxpsVwQKo
kFp0Rj25FU1dHASUB2tK2UYX14Mg/YKUcPAtmarM8pRK0Q45/eqs7V/t3oKKUXkIUUdhIHqgrHxF
l6ajFerjYNMQLwS9XJpf0E6BRqrG4Y033mpG/w1FlEu7VurYtDQ8N3nFN6IkJ7i19QwCeMME3S4V
pFtOQjwfh6IuFS6WTVXYIG7JdYWBP5IEKZSe7vanzWnnbja2vbk7bjauuzk6/P7o8v+u69g7fuUe
7zZ7e8/XHI/89uC6/N3OPfB33oFf8tWb/f7k7vjbI9+850sdZ89P22xtfiQ/fvmSTcH37183p/2e
n2bz42xv+evNfuO88yV8BNtZ/oRf8xvPtp2ds2Ncvpaf+Lg98ePvXJcf9c6f7D3b8/iJb+7R3u9f
7b3n8D2e5zme4zjLl3l8Pz9v+WHOPb84MhM+0fMy/HbnHL56h+VLvcPe9pwHx+XXzHq3LZi8w6fb
eLt7x9nsj5vlg/LZtnzns/Odn7rjSw8PL7vdy7JMLNTy3e7xmNnLsC8Of3zdBj8Sl/9/qj/t2Lpa
k8V1owJdejpuTu/7zSuT8pzvzu7gvNwY6SPZc22klXNvmzqVW2xj4z69/TgF9sn2vj04on1jHGU5
NtfGWUUXTdWUcJgZhy162z8/s88O682W7O6O7p3j3Cj5r/KIn5dw9SL3pbaKUVN/Orrvr1gL+3R9
j0C53JjScuz+eN6B0YaDhELS8eluc7cY9Ob48Q//Pr1vOBsnbPX4fty8H0+VzcE5vr+zl/b9FsPa
P2/32+3W227v7Qcs7ODc7TDnb/f3H+Z4bzsPO/abk8excJ2nO8fmfHqHJ+fuDus77G648JuGsIrV
VZG2ljHr5b65r5wbVuyWVX+E+9dsYOXvkNuByMgQd5v3U+BxLDnup+XAs2zP/Gdvb/nVcqoDmxke
/t2h52n/6+52u38H++nllol8lMWvfaD1ldKaSpwtRnnav542zr+7fWRvtptl0Y8bfJz7clzcJBvD
Rng2PtBZfuueNq/u6/756L4V+Lat/Xb3Y8MPYCqnrb19fexZPhcv8rzfYnfeATsvbe/he2wfXthq
15Vt9wmDeLfsL94DnmTj2jvXe8IPHY6Lg7luqh8P5GvzXMVWSSGMioSl4rCP9hs+t7f53N+2G/v5
P8/M9HCid457t+FDePjd659A+YhDrn2EVeA1I284DctSv+Hej6zCcfFrxxf35Dp3+z3eevfOacFZ
4/G5JbaeV+FeNxvWnKtnt9wC7hubs3l396cTDhu7OT0Htv0PVrRhT7glvAOn8A2vfbA/fNl+uz/t
n3/vA/v38/JDf7ye3iP7dbZ/BPYeZ4cfOj3z29+/sUZ8/s55eMHH8u+n3Yv3svvXweXvXuxXbpHR
tgN7y1H95/7h4Z+Hw877sj/sfr08cVM4T1wHjue9uPb3ey6i3dOd+8IRtb3D4R6ffdix9C6r+rHM
zPxflpvLlRG5W3ZH7uXjnbPzHjjqH1/49YU/XpzCi3v39PaGITq/buzIde9F5HbuvWitVAgGVwy3
5B3/w3a3R5crj6NvO+7hv0vOuWEHtKu76jRpaHc+bNIbRl8wLGOyHMcT55+jtoy63N6VzSmyfyx3
Pe6Sc7G3+UK8w+Z5uZXZaDaeXz3zDXv7gYBgw6+W793vtw/8e/fCorkH5+kjsGFZN8utyYl64OTu
P8KF3eHAgVxMfbPY4GmzuNPQ3mFCLD/eeuPij++WbXR3b0ciHXd3cvme6xuw3A7/fyD0j+APWM5H
jEl38jVIdC4KFD7zEBJ0SIe0GrGae0Wcb4Gp1syK/4YB+bH0RaaKoK22GUnDHmyTAMOx1+pdPFbT
PQK/3YPWBdo2pI4B6X7U0MiAWj8k9LdDw6YL9hqSeg6R9q331+pt9PFxdGAay8uIPOWnMrGZy6gb
o+JVTGNqN2qS3o0oTW0iZAeO1xf4A7K/XmEYDDLxPLhKUpbnpqaqGV05JsLrMK5fO3jXqJoq29lP
dnST2GlF/d5Fw3sn0dlQ9V9yrXsbQQdOJOOqNtnTMuhW+Whxs6sPRH7FJM9iyTAc1kBu2K8Ipph0
LxKl2lJ+Z0jzJ4e8AYH2iKx5nmySaM7kZ+R6o59zRKOQG0DyC4uv67oigiIHy4ou8vmC+PUsdyiz
9zaofdor6EXhQu0q3SqM0xsH/YJ1nw21iiYqaZLDaTG7sNWFfYJB3JMj7G7EYJdHsXg6QTJYUhTn
E6pRHPHzlDPUzUG4ka1R2JQyMqDXDeniKGS7JeBZAET0lR1ZNMBKUcXFjoo4fkewpnkQekF/vj7K
JeMAhcuRoGwFrm4VHAGGDco+Q/AmiaR422eEy5B1pcAL1KC9F0sEt+SuLA9KH/df/n5oU8YgwHLL
nw8Kqje5NGSoPijUTI+jpA3faVkl7FHh0R4zBH9RtdX1R57kt2gbn5cWTiNpcJDk5DhxCecbKAzA
boQ6RlrNVKtjnOTFLrSaW0iYz0trgs5i60RTJO++hlGEYtXrYplNNooJz6Kufe9V89Wf9UOPuB5y
+u3OUOsbweUSOp6fdQrFMkJOVL9l2FOr0BJq+EA1JJ8QBUFH6s0q6dmyKyUl0h3U/8sQOe0mABuD
enr89fp2nt/sy81iSqQTwJqCigHuvBoaYDM8/4ShTR2unDL6sVeUYeXRhhIealvfKghdWF7GU0Go
QBeDV7Sy3EmafTWQkSqkP0XijHmh76ysE9yxTModOhyv6DCXO1pF3GrP/NmfLXAtIOSwfrCeNZAh
pBU0ujXIX6M3KTiJWAhuojbWpkT+1L2+pheHopyCRgdS09za54aKyuNgZEKJwFkKbNIJkZ5KTlHZ
I1/bLjps10f7dCzoiAzWVVex2gVKubq0hRFlG1ODH6uNKKsJNeqjZUJb2+ujfLKThUfIEAs4Q6Nh
/bKvf7xfLZ9H9IxCKDLGmdl4hOdx7qZ6qP2CuW+iVFvG6ub6kJ+WcTXkahmVFHkGk35TDkIcpSup
ye/YkFo3q9L+xuQ+LeEHSRIEKgEWsEJ9dTWE8xSKCFZGTjBV3R4lucyBuZ3fMIvPo1BxAiQJBI1b
lc4650uI5nsfGxUaMlbSaF4V9jN6mvq8vb5qy0/505cQvnCwOFoYuWyiE38+Crx5iY6cAJE73xef
R6unpWXQ7SfF6G3aQ47PfTHdSBp+GpIVI6W8kOoWTt06G59KhjIqDTTXqKkld6S7jOZYRSs8Suhe
niyzXdSEp9a7PtFl+88mSsqcSG1hhTAoacnziabj0PViQpvOdhPZnTN4xVY5ym54Y5hVbkjHZ5yP
s7p2CBg7vUoZp3Tfv+YundHsX4fH79cn85EpvjYb5Xw2o96E6DIwirwF72nTac2THhDhc+lO52ge
oCj7rrYPNDeyp3+uj70uC3ya4WK4f57tOknVeml4KuxUZ3CgKNo/jaNx+Nurdb2Sy4H/Y5wxzVHr
yhlHffK3FaJHX6GbHfwbG7a+YdajrG4YxJLiVFhmM2/o3OYg6+zkTnnjLH96Kq1HWc7EH3NRolpS
42W/jpX3I3Fef2vb719fbvU1l5Ztv2YWK7cLzSydpIhhKg9WkIM6lP0VKfTT7BhfUFff37CExZav
DbdyuRb9xHEfDDc4P5Dkt3/m9uFf5+XrjWEuOIw/j+66bJI1eWMg1L7MCn1ShzKeQ0dHx3R19/v2
W+N+Qcnx1obdcBdrejrZu9IKlzF7l7cdByzy/pntn18eQvuxcb/zLLBDO75xsdzavzX1UUFCTU6X
/ZucH/NG3NKv1Gs24UO09+1029k3FvY8cf7JV8krL5KoKFwg/rBMMnQy/lFt9NjJ0N+y/+WoXjGU
NZhaFWgUGYIps6Wcxiu9D1G1qLtDnxi35nTLVlZOwzTixsyXg2Zqb52/i+hkUcq0os0ThOJuQQFX
mcfPC7hyHrEpyBpysP8tYHqii5ZrbOjQ63yJ3MglsTzhiEX731uzXGXUPw+88idDkNHpqWJg5UU+
NF+Lh+qg/PAfKQTTFKX8Pr3mh+ikPGqvNyzm1vKuHEzQjpFeLBajYDPoYmGf/Y4oz/Ftwym93Atc
0zEd/YaT/pRvWflPeeVpJjlP0mY5GEDDNtFOcl8zh9yqb5csb7GR7Zv3+CUHAFQLjuWiZQD9+dxj
N4mZ5eJispVHJ0zOh+JaRA6qY91lDg2Wn5pH+o1s6616b+1vrPIlv/rn2KtVRu1vSoGuEKu4g6d/
TTfhZthMbrJp9vLuVtrs0paC9ABOAt0BuOLqQRDTRiSe6rKxa3rziBLaKIiHqtPvLq/deH66PrW1
I1hqZ/CZZLCRcDCBk56vqt5Gsh+m6uwISqtsUK+k54VUR3TAneYbLlxd+RyGgngDBBOGuGmgWno+
VGrK+ij39DX10RC6K6w8h66lpDd86Hr1llFUsEW8BhYtk3VqRZUm2jI1iFG2aKackAQ3DnWfNo44
ydkpLrPsC0Rz6fGvV5EkDs8qgnbgafpiP39EEwUyVnVT0kmbduClh2o+PlVtsyeaCaW3bHFxYX+6
bibIG47cDTxJDXL86hzQK7GeLUOYHCPvc8tBmaz5gjQvCpe1VijJayr1LXL8mVEONpiDRrBRrs4e
03jyv2pt3hbIO/V9v68yXX4C51vRAbKOStMuRbpaXl+XT8E3aDhQS8AQAJpbCqii84VRaXGWt4ZB
i3Gp7+kIJ6TBhDeko0Dojo3uw2HRtX6MN/Sf77/XYMJ+Bo0VmK4EbmvexKWi39IfWseXy0dSsA+A
Rwjx02Xy/CMJSGhGolSODg2wEtpAKLJNq7DsG5AMDT3ZsjcPUylz7Ub9eMNrfj5sCpsGcYCUMEn6
jyLzH2aCzr4wTJB3nbo13ytgtV9apCFP6KHf4u9cGGkhOusAJMkqgLI+n2TQLA2JLXlG7DjWAblC
RXeLKUbLHQTR7+ub/Plck8Uk7YWoE1RacQ2WDAxxzAqERh0DoUKvrUfab1bBjTfqp0cO24bmhQJZ
BmgfV8Ay4z/WLqA+ocRz1zu+EPr2SL93O84CxcagskPUzYVnpH7qyWKsHsFZpr+1bJJueLDPR4/P
ACJ6IZNDAFgn26a5H4Ki4nSZdNrQvaDwhRc1Ef+PvXNbchvJsuyvpOU71I6rA21dZTYASAYZ94sU
EXqBhaQQ7oADjvvfzLfMj82iMqtKmWU9PWVj89aPUgTJIAm4H99nn72Y1ggGkgqPwCUI2vuXP93z
Osb8NSZsE7H+j++7drPabquEGCTdkk+4OuW+rqV98a+/CmNn534BblByTP74Kuk80Z5ai4kQPmjr
5FTCgGjX/8oA+s+fnyNs3oiJsHZ2KP3p1itXu5QDlt0on1VzXTnajHODbMCZbPe4Hpdk/6++q7Ob
llkXmiBcOc6frhlrFbrarAF6z5anp6I1tmMCMe+/OCT884LiWy6JGrwpum7/NA5CJgtdvdXXkTTy
JhaCdMIKhM6F8F0DL607k9u/6OmYGPp3s/y/fV3+PX1v735b9vVf/4N/f22J4jwb+v/0z79e5197
vvvvw3+cH/b3X/vjg/56O733w9i//3L9pvQv+7H59jbkbfPnx/zhKXil3/+S+G14+8M/ds2QD+v9
+N6vD+96rIYfL8fffP7N/9sf/vL+41meVvX+l1/fvtV8Orke+vzr8OvvPzp++8uvP4YO/u3n5//9
hzdvNY/7H1971qvfnunvv/7+poe//Gp43gePrvSP3BqH2IezmDa///iRtD/QfQGSjckVKzke719/
adp+yHiY/EDMzdkbTZeJEXdWi19/4eb68TPT/MCoETIqPVbGys/pdX/70/7wdf3j6/ulGeu7Ngco
+5dff/PT/rSb20y9cNFQ1Zp4orHDni+un5e1Bed+MKdQposzKUisZHTOfde4fyAFlSO8P6UcFSVF
nl8HhAOf2ikY7sqg7F6Srpa3agP1qYiteXQC7LuwRucqXEhBzONtGbWINrIF90B8zrns5IM2tjHc
u8Hi7RRAQ+dgyikmJfaos4F4gtYwumfWdPUStDJFKbah5EZmVYMTqJzq2w/G0JI5w80wG2nPmKiZ
nSSt1AN49eSukutWRLMipNQBeUaY1bmd1Lob9kePFayaNz+ijCl2VjWuBzVAqjCYBz+1zjjRACsn
62ouxv5+ztcsaqqiPAFC8r7/xigCDBvcFqVbHnRl9llodVZ1VUAzP1ZGRzvbnD9adIbQqew6ebaU
n1z1sNNPspABDK3+KR+KfEdyK5wKmKgm5KALY9vyu43B5pMiavyhK6u7NNPlTgH5uFFTbl07MHWe
k25rLmBLSgJIz7yjRdjpJ+02COsrjflYeoNxGMhUfVKQy4mkD/xPdOVVvJEaunOctrwgOrrbLa3B
3qVH8v0p41If8Z+WVTO2KSoeYblRPmbrtYIPtJN+W0TdOm3HsUmDXU2q5rHLzIdprU5EIDwPARQT
u7grfBAsKdmZkVWqkYP9YBJleA4UX10/omQuDucRV1JlK4Ya00Ute75KK9yEXZ3SockuGWQ7owSY
rQysvNtb3SZip/Q6kpE9Daj4nIjkc0oguYcSRrbWMSPb/wsgjnEHjcIVkZ0V5KeuC8HEzgL0zOuA
QsLseDCb3A59pw0X6N59CiSLaanuYe1Fut9KsTwYWyIvZgnyk8jsIiq9qiCy1Z92tJK8e16hfTBG
a4lLbaYgWbJpVw+qvihI8gOOOrUA1bd5uK8Xd/b3pPQAUsh16cGryarJ3RPtT/4FaN6h+Fy7Q6Cd
3TTPQe7epNpCxA/THi7eRd1JhgZJmA9KsPFlx4Qpng0LqJoRO1uXtea1MsnnhOBgNTZ43hDBrZyH
h5UY9S2/9OBFlOZd4eXNcfa6NLahTceqB6Ws6Py/+wzhxE5aOntYtPllusIq97Kt+5jU3hKLcl2P
PVChl7pIobDOrgjuJjepI93zYWUEFwDczTK9G32/faA5pfa/YQrHNbEvTJB0V1iayyK0zc54hcU1
Qka3BuB1NgeAxapuaKyVr1UigwPpi+pLY6ngQPauvN4gEYnIhTx6yCDQPGxLChvbJdmbSZdOp0/T
7NSX3tYH1n7KfBap+eysBxTrWYBS7XYHxMm7Af+VPaLsdxfa6wPeviIZJCW+GuRlY8RV4ze7rXDc
UzGt3oUFbv1uTiRJAmnwZPt9d2VlCGDYZLCwh0k/koYrqvKBqK4BKpQL6sMfrG+AqtZPvyERYfN1
V5Qa91tjZ7t65IbxZGE9Mu9RP0i9ySs5inaXE/50J+zRfpbtRg5DJQAlEunhzicTEAuJmrYC99gw
G/s9wxzwxAxzejtb1QavvWjyZ8Kq9F02B+MSOoMpH4WTZzEgsp6FK1XupyZrD23fwR0C0VMfLHiQ
MaFXpIFkAJ0PZJxvBBdQypHYC88V0k3hGbuWDPYbrLIZK2ZV3i8DJ30B4hA1NV3BJxD/R1OrcTLm
qUn3vu2m0WpBiBPsnmO3SkNgOvln6H4dM6ENE/Rpm0OxSZeNgITK49/F4DxZiQ7eas4zyZ7z+XAt
ktV9JAgM2WYT4i6AcvG4ZYF9yqfceZv7wAQ15bvXi64skGSr3Mj2H+x4kY38DnwD4KxBxPQd4cLW
zivy8prAMljraG/dIV8MeUNu2rp37GU6shZxxNfjOu4lwTDgUjssMf7iXuZcK19bkAGHZQ1EF/On
AgbMxrwu4Jwo+yhAtsROxZmFBtIUakt+Ed7gH5jvgfu65NnAr0w5JFkCa2MYfgQKem0WEy6kLgrD
nWNGMoav3jymVya7Zbh0tn/TEHYLJ4K51hty3LcToLn5XgYl7S+4EWi7MIqjNiHMBStG/QDqXe+W
XKRj2Of5eBys0rgbTJ9Subds9U6+SXux6Gx9TURfX3c2u3Sk5hR2TuM218PazPuhVHkRBbXvLWTt
DsNHYOt5FroEvhznTFfPCTlExL6bJcRCQ7qH1W/yh3Vrxd3kSXVgJqfc+YbX37D0qEuhqiU2Sl2F
goh0bcQMLW7ya7AOpnfsM89/y+TIBp8l4mb2JJ9qXZ4ZE1hrmngwtPM2tvZ4wDClQDvJ9AYWm3Ht
rkEfCaVgpndIM99AMy6fHG7qQ5axqXFalsnrXOqEUdPtelQenIS6iUj8jOoEmHZr1bqO6PeeOmHd
BqUbxGpeXmmL6RNB4vYnGUyEK4zaN5+JbcwgiQ7Fi1iU+NIsjrUDPzN+ZNXrbso88Y8K3tad1TFE
mxHyHpmy/mh6xU1nqjTWsIwulStA1fdq2Osc5mljPOZnoOPgESGxr7LmdLbXJLlnXo+rNcSLNQ57
J3Uy/gQ+z7jwEn0pMq8+pLLrDtIFRloDRr/Ws5uHuqvbuMt978g9LIj8sbKLQvTeKXcIXy/J4Xjm
lGNGPZGh8KTM9Yqxy/YEAIAMJAKLDwsI2YtcGMk+IUzokXTuYMc2FUSrZ2935OyutwrO+zMTY+rm
B5LTLDYYjEx7H8wyK/Z1Y67x7CXlfiwS77QW7XSL+yO/ccGvklow7rnP+hGkGqQE037KbXPXUR6s
fsl8XZNdt0Nz8utsB+Z97yZnOLR/0ZC5mYkpnPrPyn43y8G7Re4AUDNacHFgw7XzYZMeRJm8tpN7
U5TpM1l9h1XC2Z5N633EgvfaEhR8k3gL5Q5p/hmnUtkaYjaufkOB1lx4S9wzgb9FdfUeyC54t5H8
ItMZui1uxMAD0l7cDFCzQG1aYBY5Fl5ZSnNfjl3/VCGlxbOfZkS3b5CQz2CH7G2a1Has3dYlb587
MQYfTyJKIp7hFCWx04Im6qxx3qeiIEOkWDKDUhVDoNpMc2cB2voiSBuOmFjqdjg6ZjAOudizBMBa
0It1l8p831rk4CcLey8SbPkCWG3YGSlgEOhd+YkCdf48j2La9+1oRS7uoh1QxubbIKAdgQnfbpp0
8sCjESBtlrW3M2Ztxxluw9hYV0UZl+vgugdkvh8EyGZfQE+3pqI8VEmQn0A86osflFNQleuh53I9
MrpOWUjERc6k5gmQix15aenFiz16B2+1jZMgmI1fIXB+Kpw5Hhc48Hmdp0AEU9IyYeJedq35whT8
EyyfZ+Ms7MKGo85UpQXLw7i0x9kLTW+9T+z5zCIhjm/pYX39wKl2hrk+6C6F5TMg2hGGa+zmqUWF
MNSnDcBXXBGREzaN5DsregSZfHon4izbabCSce7M10YqL9Wki51t+cxW5X7KYqhvHZv6TOZJEbqb
d8O9ciOkPkJpcKFL6TQa3I0YV+ecC+PmX4pgZEmetYUoyG+rqgNkocTrwOi2yuuPngpuV7NrL4Bn
rJCtgfIUpMfFoHRpooGs5f/okFR5BPzQPiXpylmlaMdXAXnyfYSMUYQBgJULbYD2rohojyQpcDvS
ePS+7p3PgwraS12l9d4mF2tvy84/FENRPTRpukSrFnSqi+FpdNL8xgaStO9a5yANvwUiXY/8DOqd
duRVviVuOA3mi2VjMyR7sWBRbj5u/XTsyfgNC8/Cl7oCCa1IrujOYTQ6ySGSjSVExaAie5jPDUb8
5VC5/kNFMN4eEkSzM4yiPy7QY07rkAVHDFpc/Owqh8G21nBA5T9tWSX2xdBMu5kAwWga4FAkC7RT
S5bDo0eY7dGofGioxXxQvU8dno13fi0/IQjRYhk3UCxecga1xan5fdVHkl7YN2U1PY3bwReNCQW0
mi6VLIYd8C6oS95dodW0c7Z+uUih1wxjfvScq5msGJ7Ln/ei/g5cMRTjTUnI0oldd7poCJ5/ZEY0
OzqOJ4B5bSm43MXUbPMUdlCUYOv+0Ir+W0r5SRvBW4S+8H/QUqq3tH3TP8spvz3kdz3Fdj+cbX/n
YVcCnMnr+IeeYvsfOFMT70rX6iw7n/Mv/qan+B8w0qIMY/QhQRgLFS2Lv+sp4oPDEPo5ocjEskl/
71/RU0g1Qi/5SU+hyYA8e5ZoSUh1CXj4k1zapwb46TQF+2jOzuE89jA/DmYLpbsefOtlcTYXjXry
F+sGYklphiTD4oaHKW8lh23ZPFCwa6N9js59zoFaEqQgQr+1hveVkuvRa/BPP2aTn3/GJyiMvUGw
9SNw8OUhpWSpgAuxVYe1UuUlmDIS4OyqpeiAXu7IXa/bqjgICE4gB720fbLrwXmgOJbwpUDtIRp2
k86fg9pUct9kQsx72NH4sSzHEHbsqHTLIXHKMaJvwYuVMvi0Tuj63EuweZ/ICuPYUyTARWejSC+H
iVD50DCr6R5b4FBFWPGldYQp0Tc3bqlSB/nDo6rPusWIXTOor0gE02ZYZtb8quCFlBdCrRxB87Jd
WCd6zUx9w3Ty9bQt87uB/pLCfl67Zmf1RdvvQdkEjxnBD2cwKwnRJIfkg4hATnRbpEbPyeNGTeXz
orRfXWyjM1v7OZlxAyjK1FCKc0FRYgwmt2KyOIsHc/UKLmgw9znYb2xVqSmgaY2N3cSZgtsVF35Q
3kyArj7TB7CnGKHLMUg4brOr0cgDyrlyWryoA9Dy6A5One8adyCGoB2miZaxpbrvow+5iI6awzjz
XAOo38PuSfXHzXQQ+mdPFNd97xRFSFzZOMYAxOUak9lffWH3qF5bK1WPKTP1bzXob5+dWPW3HW5M
okXa81+Qma2yL5JABTcdbnn8sjyDs5MQyILrsafvCjnUFd9trJ/fs2ARRuh3fXHfTGhE+24ydB+B
eizL69kU2t2DfONZx0qXYwyvl7yNdVIriB6IdadaFlm9axtXQpJvfOOR5Mocxcad5xc/mLf1OLQb
pVjtp7Qr6KxYZcjIOrtY7ZEeHsrMb7bTMm9Td1FRwG8EmjvGcyXNsY80USZdlJNqArdo7vP7Tfbz
bksBA4eN15nfZDGxRTQB+tCl1ZuLCANJ0lTImuI+DUSUUNXlPVGFwCqdr7bdtUCZOLOPO8HdAIs3
c+3qAg/AsIRBYpAproy2G6NqNEozmvUZP7W4ow4ucrOv3QMyi48PDXHgecAD3UQJJ0sbVLkBluin
1fB3+fZnufbcL/jj4nKev//HsP+5v/GTWPv/d9j/T8rw/9Ow/3/vij/tiljZzgNx//m2eP02tL8c
aLLo9uet8ffH/b43uuIDg/fsPOfJkTPhAO/W770Gz/xAx5CmPdMBgj3pvGn9bW+UH87YDEJ7PI9h
IfpIP22N/ocfIRwB4Wn4gAlE/le2RuLC/nT1ki1JI4xbCf/Fua3xJ+OAvUDRC4qWrc0XRXKYjJJC
tOUkcK9w+6PGicR3wnXZ0tcx0Smms9puqFAXB/Fgy/U51GdtMlzPTWv4MeC67KoBltLGs5w4piSJ
nb/Nyqq9GILMVh5IzqkqtGRncU+T1VUZUZbbcPSr2q53Q2Hor53dUdg5E6ri0SPN/6n2zeZOE/u6
03rMgF61dfJFZ3nGCZ/E3XJIg4+oQWDbfW+2OoRRcO+I54t7XGc0tDCdVnu/QJCk/Kd2tFgAJ+NV
V1NwQd6NDiLI5Yhy2OT7V+Boy1M6j+13y0fdW1U542dSK+hoaHTivl4z1E9mhMprtcFQiwKPFlsM
1g/6Z2EGbQrLojRkOEtbHeH/iO9JvgAyBn3aPEhW+zZauxVBuUwcGG3g5tx5P2eWdw/jcyjiwgA1
GbuYi2hRMuuTxlleZN8r02vWeFqUUjFsR/OpsHo0xYGI4QkW60IVl4/OczCTnLlbelEVJ1cvkwe5
Z1l2UO5W92h0cr1lzsfo95Kg1E/9GpQvSZ0TWsTpNH3spLk8F8NIoLE75dOXIGiRNjVC1K0b1MyT
pK1bAWEnIYPuDqkiqHacL1RIOiEEaWMT6afKmbos1l2JfaiydPDo4lsXsJbtSu57f7KcCF17g/l1
RqVGGV4Uviu5ZE9E/9TfOzMbzy6McpvCqjRsntUI9Pcsrz04hLaabrquJBqzGnJvZRMpki9m2jVY
qG1T1fuhU8MtF0HQ7fMxJbtrZhJk2/krNVDYLF22hco/R/BOlGQYqZKMPWcRBUC4aoTxu19Ent4G
bqtQ4/MCdEbvAWsjOsuqn5cgqWWECqjWHdb74LGB6PccEKH1uYItrUNZB/UG6E2Ru+72uX2+CcZ0
CB0nmZ4Tv8uWCK22DNCTinaL2qZW36YFwB3swx7ooOt2PcLcMHcwpZLRuvBqOtOXhVmj66VWNoHo
VbK3I2ZqBNhRO0D4wLniZRS1i/XuQcf1doPVOl/xhfmPJZG8jDml06u5lK2kx9Kb10SoQhV0snfH
VG48OONt4aOEk4xUg8JTbWz1ys92s1N2z7qu55WjnOH4zPbk1BLtuvZPzppzJg22moNzl7TJa9Fm
+XOn9XzF2NhHDqvJSaJXvljwBe+zfOmgjep1flCQw97SpQAnl5Q18wwULsW9YfftHG3NOPpxUjlt
FTcgUSEYlwZiRcsS+UWXDXedTX4ZPMPRpyxD7pqrnScy9a0SBY2B1DCDq6xIGitU/SxEKGnvVYdK
JokfJrAKby3byFFFVBMUQHyTpDgsEuVr50Dr5VpSBScEkZ6bDFtW0PDSVaZ5XpprdYx42ze7qnTF
saUb86mVhCVcCKv3DxmQxwdnZESnOHNYwm4VvcvHaeZ1tK4ggnr+x4yLWnX5fuoAcYvM2WQ8ZKN6
3wTsynPfzAwimVjbV2kmy2WQz/OwE97SPAeZW2HTIW60ujPmTXKtOJn7BfKKmR38bgjWXWeBvNvr
lIhcgJ3+IC6AzBTNMfe3wU5Cayj85Dvka3qOzIF5BKXhHqboWitO17LS42VnMAxcI0pVBc5mTF/E
2/px2oECDPFeUumvcBFe2iZBRkmyJElja85zqNOBW/SXAsFmpWeYBMfamSXe/PNKFnlBnXyz5g39
qPfXytqXgUMfJ9mgy4dWlS3OpVd1wxitgtUunihLP/kZBrdoAf19xiIb7eeNsGzQSr6A3pzRfJwP
q+MxOSxh06LYOlnzCeebSlnZ/bHadSM9dRxlZfmU5qt+9fM1keFk5IMMKZL7ZxPDBXJJsS3vI4FK
ZWQrWVvRbGs5XoHubTGSF0tZwtDwEoADijHtvbOWbnqF/gMlVLSMg6LkmR7QzhyZmhBMm058nRB6
GhlDYRNE3c5WvnMNd3paDJpXAJBNMR1XbQ9cUGbTvGw2dKwTyfDjcMpMW3+Zc9kPoeScMcTOCsf8
IOuul1Gdl+o8H4U8HlpmS2db5JXmzNYKoengevCZCj6eLjJkZcuYsb+MJrdcxoe6Gs7v2rZATOul
77y9lLwF0MONTgnYsinJC8Gr4N2oazMmYbllHIG5nxdCIzXgtS5ZbxBlEjOG0WRkMDLJuQ3tBIJ5
ZCBtErPnmutxVP7ghKnPB7Rz3AWyIr0sCH2Sz29htmyMS4x3Bs3kIDPoB8zNcCzaEjZev3lAcBMw
7KR8BotZ7dKpWrdQ57LtaZyP6bfCmEq9Z3BbAiwYR5ZkQa45H+OSVQ9cJ8uXnjb2G0bc7BkOX/1Y
z6nb7hMh0gf6F62OTXi77/k50TrsrcT5TBQG+7ahtITVyRJL2Niok4xzklOC2+yS4jkxFl+H5wWE
BchZOHIajT8KRLdhepwdawsOXPPWvT9NYxCVqqiaPdTjmtVps9yTiVamD8VMhyyq3N68L9yxerDa
86GfYdDciH3VYMRe3MreG6gS77QWNw4yKSfMnaF17URicjOIl2OBaqu9qX9hp+W7dtgP+3BD/E5J
Oxz866L3UVGRyYo3Udi0LYplAzGSqtraOD3R3eqWolkdGE31dd2S4DfStk/YCVcx6Y+ZYZWfvNWx
L2U3b/nF6DXJG8oxbRw9mNZNuzqAbRfh9ge/h/4Src063NBWb3HTti6aQte01Fh9olKLHjPeQsqE
un5pfLN7d5rKfnd4uSBMWh92fJLM421VUHfY8xQ8b+iMTjgH6fBcjqb/vfMD9R3LlHm1kA1r7Bm7
pq08qVTc5M3oX66NqZ46I8tEXK9epSGdMLI4bakPWpUylwzS0m7fMd3336c1I2agWbTpHPKsqr7k
bcn9ILbzuIHZcFXAYUkyL+5rj09wEJ3Rvs3ewFnZ1Mm8gzjcgZ6dG/mS6q4aSejs9RdvFoN7gUu0
fvXJdLuZW/L+Yu040OsxSTtfzcBoHPaOILGjzSAhbudPtv1UEyoGu1OJRrF9m/Ljgj+Mq8EbXPWJ
H4rLlDBjGS6p1d04Sk4q8qxW1DtvNZrvKSuTE6eDWoIbYyzM7K2W1nrqYONssdxg5VKdTo4R65ZC
iz580PaQc7RlhsU0A9tr0Iq+lYtNsZa1ojoptwKQDHg+uNOWsu8UzfUmJlneeQeXSoAso4HzF6sB
6RsWZeFdTtodiXmlPfMJ1wpLzBrM7rVaihklAGDDTk6WyHajsMY+rCZ6IyEjyHmCjh8kl0ZCQx2o
1GI8ObrvHp26LPACcfepA+yF/Kqckua1R0x+YSVubxqRL/ZFAct132B94QvES1JGebFOFKul76Si
DbfRrYosMpKtraYTbghC8uI2KRZRxugKgSGPom8C5dPf2PwmAsyxfHc7Ub7SK6wt0KE5VWtvWGqL
RqMfLPRmRaU+2aWfx86ScbuJcnA9uu0Tvds5h96ubcOYr7Gi0gtpltKTYZmSQkBhN7Ju2RKObMXC
ig9AsR7v/Rn36L4ARfjSFtb8Tm+EK06WTglOdFi7R2KDjepKtkl+WfgFq6Ocy5JzCs+2nDV17n6Z
Oj0r8mRcSiVY+SRh1m9O5szvwKt46b6EYx6nk1n5t71T+7Df6kzQ8ivTMn3Jmsx2otTDY3zR9zZY
1W72lmcqs/qtJslf7bXtGw9GrZJb+JeW3DliTp6z2mGrsMY0CGjl2arAlVlplEdGMYyo8+o8i8yp
rWQ0Ll392DlbxtQFdCPOUak96B2MVPt1qSUZ7OhKKXuur/V6sBXNn3ncZkzeepx7RrfHPourpCtf
VyV6Eam0MavISBdql2ybyldN8itzqN0MxcV2S97YWOMfwZbtWWk044e/S4LZ8ffDlgQ+YRaZ+xk0
Xz8fbPI2yus+1969nWB7Cwu44reYerwb9llxu5be+nT2yPWAk2nmZ5UaoiQo4ByKduSjr8uEw5CW
GgvBee/8hhhm9Gx1on8KGCZ4zxZLPDXIxXS7gNBTWE7O9I2t2beRnzZ5r1WtTBy0I2RnxdkxarlD
vtLhlXAVx9xR4SSLVVxj0sof8o22WwReu62PNSfDA4awLSN2VfjqmC0QdVIlu5oGmrWYu0aJGdC4
5470psib9C+XlTnlve8qN2PNNlCEN7wft14ygcZo0O523hRsTuym+UKx4czcU13fwBvIGe19HgaO
0qG5rKsdd2M9vnubaX/Wo9N0kYMthRz1aUpfcwLXJd+e6HQ8pd3Sn4aqGR/NoZUsRjRFPwdO4hqR
8lDOGFLx4f1o20r6S+InOUcbbhJklDSdy8GKw+EQzQtae1zSdSYvtSyMYIpz9FXqGzJWz04RzeYI
F5b7T3Rbux7gbFUOByBMfxTr3FyAkRv7clmS3jgFG1s4MvjmQDrxFqvGKTDx9cKVKC6dps7ORrjN
uqrzKjEPFfaXS2OUNDhbuxBvlV8PZrxZeqoOuDu2hvCSiR/+d2fpzyZd2i6MxCN5/ecqWvT+1v+v
//mzgPb3B/2tvSQ/8AXggbW8c8rLD0/u7xKaY37AoYhOx3g6Zl3GNv4hoVkfMCOdY4xpLmHZPWeF
/q27JD+AR+PZJA0mItIxgf8rEhoF7Z8ktMAkY+C3MCP6WcA7/igAOwvu1LNWEHrDZMyxpHaidMY7
9w0nH74RSmxOamY64NrKreUL3ZblC4V7+TbJvgQhbXIwozHfuC/2mI9va0E1Gm+tpjfiT3L9lopp
nNmPvKnCf7J694WxoUmkMDdLRKvW+T4wvXS/YlAkTIlzLcN285pacUlP6SM2PO4qqu2JeUAA73el
72EFzTYI5NE4TGZL/MPMdprlrXVjJnn1muTWdQ/9jzaPMyZpOM6zLsOZypAKelunjziQDHdnciy6
24p5wqU4JfaJzrnTxkVeNWDuVkLWYWI37ak3NafGVmFKW2a8PLHt1dW1ITytcPpuHNfyAPUsGicx
XCI+VTac8SHNQ1Y5oKbeoi18VUsyPIhMGm9W12GCm8xiRnUzZ/U2aq3v1KIoT+TkdtVhKba0xDCd
ptf25kOsVjrA5OJhlLs07aRy96KshyeO9EN2OLeZzBD6pXOcYL2PO40kwQFElso7IToJfC9mXnzf
SHuZI0V7UcdeuYnTVrFeHVKdFE9DMsgb7KArs/25z7aaLFXDqdbsujiRyfwKHbifGXb1iZ7Kvbp4
AfdMS90eZJfsU6I5kigzk+wrQfdnT4KBpHDfSNGC4bBHmU0HRzsc31w9Z/YbVVHF1KyFNct0lgpX
SY69ISwCu6rYse3Bxg4iqXLGcbNuOFKw0yC75Rz6cYC2b6XcNrwXFCnuVeLOozdF0ptrGj351pcX
nTYTthXR0smvcwauQoFDWUeNM6tiT2rEoPemMlusjUTYuwdf5voZ11DS7hglFLuz1yrdIS7h/ajM
AKee3dQ9zUqfrtfZYjyVMfsyZTD0nmrFoqzkHDq5yQwGaMnBD31yKV7tUq0NhoKAyBU9N4Z9M/lT
z7GtSQuf5h3JQSFuYRpHE9JkigEC6tROW5l1oQZ6fSezqIYKgDiWrydurvaTO517hMoQVXszpQOm
mY3TfQRHkGl1OYt7QxteEgcWm0KSJGsVZpOLEd1kdM/81ORyq/YqKwkRV5zN8GT043zfWY79uZaT
yGMyxgvOgom/VC/Y2P3yUPrTuFIogw0K3UIQtU/eiv+ZnmEHCbRIVXFoBYlL2EGr7BqQTKNeksIc
r1McuiKqnHq9X+mPG2EWGPyVtTHWl8NSjTqaZwushI03lQ/DWIvHkgPzExVwcJkjBb6mlo1NLpkm
TP62wzV0YZJQ8imtW7MLbd2ZryQQGNa+Cbr1ioUro5AouZ12QZ5UX7n+qjXOq8n+XBj2+tJbvN4O
xaX5aLQuR0fXgKdiDHJdDlrlm47qZqs/tlZZEjU0BdU1DV6MUMA8jKt+nRO9S+1p/DTVRqPDcqHr
ukut1mXcx/Tai8KfvfI4MJAm7oPZ2sgP2Nx+3Bl9xnht2Z0xoI7Pt4GuoZPnlM6js2u7FNVWeDUZ
61Ss3XdSw3EaeZ1LNn69JtV5TrYcC3rl5sYaZ0z/m73zSI4c2db0VnoDKIOGY9iB0NQiKXICS5JZ
Di0cwgHsqVfRG+sPUeJVVb++bXd+zWqULJLBCAD+n1+d9lVPog03iDJMNVynzjXTG13ziwU9HhHD
87CQThbkj2vYxh0ZutqPkq52nkXlw1aYpqVPc1q4Gb+xcX60ktDk1ivrcbwqPdqcorx0zZcugxNn
epMmU6oemjsgIJSzRtGtj3El84e1TmaMuNvUcpN3Wr+Pcw7fFnvvynKkFWVTWeYbxty+Y919pbd0
lVtcScy1ep8rg702NOlAUdLo5hfR4Ghc8Flq6/xoJD3Q2nH7SR8NFu/euYPLzDBxIzykskVRbV27
uyvVrH4k6AYThwIBg2gZ0YQneEjGGs/Jz5RoXWeOWwQ3uT1OxzlBm7lay/TqSM3T8BSHHHzXLJgL
f8XtznPacdL0OZtharcG9uZuU2GNqM6Sy0ruWfnoFztWCKdg7TLEas55UEEoFSyHh8ZPh8c8qY18
T5E5nFzlknpgwUGQslitBH5HyVy4MTmqngmJI3qhFGnoise8G0GGLCSxRnydnfxc8EesXH5T88Nz
c95NduvZp5lFNZ9Nb8wwubbJoLYMAySJcFeZe2igsiIBzwb27pf+97Ui/9FL/6KXOusmon+F9O7T
H8P//l9/RXq/f8vvOM81fyF+Q1LUpv/OBZ+ho/+B8/xfTGxFTMJgPErGVv/OH1IpOM9d92KA8YCJ
7lpT9AfOs8xf+GFEtjzWEvCV8N9KZVFC9H/hPJxDyLk0HwXk/lfD0l+F/q5RRuhXLkRnkaTWiUyT
uF1ovSfLYcO5S8xMeZRPnvutDNMpZ7BtAAQeD+aaHFPsf+sdwo3EGGhd5TRsjWJv5EN8R6IMisHk
QPuKg6ksNmXMBBwVvRe7+67w7Z9G5fv2MZ0sKjmdHpYgmh2ve7BompLbERsjJ0FDvS8sSWwiqqhs
+bUyc7E6GJdnhapEXgONo9zg1U0eGyZ4ni5ixqJJzfhSH4NJa3NjZ7Q6HQeSQd5utkX+UM2B+WF5
WRrAltbubQmNDfsSp3w7W4+MDjkocz8NYwm/CHQ3AzN+XXGudogcDTLw8szuJWVFeSFtcRwWkhib
SsjqDeLcpRmvr/zinIyBjWhaY7rflRiP5ivSUNCxsF3x+2ImbCPnxpXttvcS/6ex6OT76Is+3k14
PQlnDzxiIpy1ab9VIJjXmYhLvGNVe5tviFNjvU/YMfLNCeLq3pnroThqz2cIdtIGmrXj0fnY9zyc
t9UQQOqYUyZYlFAtVJP1Tvbk4XH2I7TgdtjEpsGGLy1zTNt16CevSuN42nTYwawIXQZ5oOI6ZUo1
VuKmmUbvzvHaMd+kOu6/ijJbLf5OkuNIXuqJXjwXMmWwkG7hhSVsnfIMUvclNqG7DE8vQLqJbS4X
7Kl0P0yt/KpzlxWUfYmwsU0rnpc0Xi7qrXMAj9d+yjKQ4+BRLXtwDTJ8hFoMq9oUoeM9+mLGAwP2
yobI65zyVpFVkbcrm94dRCwwjvckXI4gEvFgu03xaYba+UJLk05Eli/+Ho4GdKxRMaVkhvARrvCu
DZHB1PDk1ZOcEVZGjwyb2doPVt0x3azc++QX9DqIZMYhUBIhOrS+3+DRsZyHZlzyu9YZym8ztm4M
u8SYt6Nt55/LVHFANMrV2Ie7N0aHZsKm3wTWvsxt69tMrRtO+jzVTzq0gJbj0hTXdk+ghGnHFned
xhD02FE/aR+5Dip/I7RaghMxbpMqEpuPaDOkoUTGMefG35ilp6ZdUoqkIBbPdl023oYe9QTVVHEo
6j65q4TTDjdV6c02ykaXcIJcTsQ5SQvjqlgPyhE7RHAjOD1hYkkoDj4nqrkergDNpIsgoTlzSVh0
P3yW996ljsqH3bwez7VVrbqGWA/ty/kt0/Uszy/n+ng5443LeU99JGe/iQLCEpsLJigu+KBdoYIk
A9Md8t8QhDMlFo2P4l2vAAP+Tr+bF9QRXxDIAAR5mC64pL1glKH0mrsW57657S8oplgBTXXBNv4F
56Ahg3mQyZwfvkFd1kbgHjuFF3yUXqCSthqfsEwi7+cLlmIg5iMBOoGxXL9dxDZYoZeHLx9P+QWR
+W3YvtoXnMZDFMxWXfAb4S6wXHbBdd4K8QRbXvEvX5BfckGBLDqJX70LNiwuODErTTDjoIJu2MUX
LDm1lmc+5BeMicdd1EfXm70bfOXtgkdt5n+vfTG8GPlsUILY5/KG4ADotVZVScKzKLJdtcLb/oJ0
VUc08eCvAFjCsyGjXGAxHjkbL3uxvGUrbC5UUc5kZy9gesXVwQVjqyaZrxOyZc7eXUF4zSKSdmOv
0Ny9oPRhbDBGJhf0TrGf/T4XMr7qGks9m9LInrIiTcVmuqB/r46ZBKrLUBDCakXLZVbwqmB6kOg6
ZjRkxnDjjKJpCGIxYtRi5VAzs2qzQ3eZQsYsDb/7l9lkucwpxWVmcROnO/ZZ0wZbr9bTkzdy00Q5
6QMFTxCg6NrWbBLBC2EQM7CvehrYbn+Ai9UGy2p9bg3moXbe9TpuvxCqcIC4Qm9pK0zqe4kHI9+h
gDo9TP1K63Wzg89mKYf0JnPzeDjZw2IpZLKmf+vHFBpFIkR/n3sFqUf4zno2RVzcBz79BFszHtGe
rEUFd6Y1nY1qWZ3yy4xYOutSya3H4MHBRY7TZsuKab0NfiletVWuQmVVtLgbqiBMNujr6b0cglQx
wK7VV+VA91WNGyAh+eW2JFSH2ZAbtpxPYuc5Vcb4ucRY9kePxwc0Qu29c/2HxTlj6HkYMhJ7m56A
Kec0GjkPqWkmzpH1UxV5rV2pg9V2aBij2zncy10AD8IyDp0fwtGvt752SrWbJpoEiUs73s+w8Dp7
1/gTiSOzCtDEgcXzD2MYxvc8rGBpMkJuBK/auij29lDUxUEkOrnp5ICFtiUG9+rUpYkW43t8UvOc
OA1gBPadttY59bhxDf1pCya3KJCeY22aQQer3VKzHC5Q2rKYU8px2SlSUH0k1vThrgjBGXBOHJzY
oQwB408QhI+RnE6Qh9ZrZqhebJXKUxJ3uen/ZJDbUEeTPAcyq7/z6G85Gtx0+FRhNWI6EEX3TOoY
W39Loq6N5BJqMyJB7tCwNNjtFVtlM4ecjOfKfRF2qYpgkcJnC/vBtLFgg7EErcXDkZTdchs2bt3D
Ixvtd85wxh3WyYmHtK51i3S6AqFh3Wy5FZ6TcoaTeXxdtMuzZm4qOCHi2F4fVY3ibJuTacZIjKBf
wprnM6XJeEDfKcZwZVRr2rzZIl517bbWsqMEpGs0MbsiRhgavTLrtmKKc4I4XbPK7ypBjNQ+72WU
m152b4ZS7aXPEx6vV6umPfdLB68xGBmikDfykBmbdPS2bhJbn11sIwML3tZp6w4tuMAJ+v41SYzu
jeVj9X1R+chaOGPN5w4WY4p8wm/0ffvtcEv0d2ZxdkIqj3O176+IrDPHeZ40T4YYyE1bhj9up6wz
H2Wi6zpKDFk3kG5tzpzsdjwi6V7XD03O4E7wxlTiylcN/qJO1EWzB56Bp4Sd1x/eAkXL/Iphb8Nr
wv/B+vqlj1RmjQ9VqzVqAbhWboO1lVmgShUEzI1VSjT1EG9xUVl7O57cMLJsnVDY5i/2zWLVlrdx
0rHxiI6n7YRlpvJv9ZBX1/nEA5/jpcnOOb9xDROjkm1K2yq+LwYPW5DV3J7p8Sb45+mixPZS8kTa
iFyaH7OBWo5gqCS2folHrO1V89hB6cldbrikhxzCLx7USrEcKnPOrH0yMV5vwlEQbBKYna5NFmSn
UdfW9sEcbEds7DzIyJXZ3pwjnYsl3SwQOPCL/pJ/OjxSfpR0MLkHxzIHIwpFo8XOCNyKyyQu86+q
zDwWKSaOH2w53dqbHsdbcFRLloEbx8T7NY5BonACVRPs2MkI95Qs0zhHLPV1D9OA3BElrAajY9Lq
+pQJ2gQcZ4nXnnKYARwkOCBPhhq12i3mxCMqsVvxc0z7wdw7HrJZ1CN3vZtwo8Rhc7INpHb75Hsi
etnvPeBuAdsSl32UktC1D+nYEpH102HuecWLO20CIu4fpFutXztMYvi/p9hVzBKmjHcYsFxiT0mM
l0TEKxE4BWOLNUeHRGpHmeqdw6XD/T+2qLehGPBzOk01fARQ2nI7GCY0Ze1Z5YenHIfOOTezv9Xw
bESVAx24GDwU1x/5C4dXQiarPVtceipKKiqoNnXZrulIkikYuQy2EhcagMJDZOJKsLHtbxwjQT8n
3inVwZZ94G/qWiC6Z9Q6cSKmre88DH4982GSoiJhOVQwt7Z5AGr22W89Nv9hFf7BKvxLF/b/LH80
f9ePVlaBb/mDVQh/EUhDrBPGaC0IGTHU/84qeC5f8m1OvNXqvXqf/2QV3F9ogOG/YDVY8z0CYelP
VoFIE18JWS6NOxsm+t9Sj1a//n+FBzxeGNVKlM0wg9AtTtfL3zkFByYvs9mKtOnl0OtDkoWI9xUv
rd65vqJLwa7WzO8y0iWD11bb4+YvJMx/k174R2fj+grgT6icZXUg9In1zx2xjRHEQ06gcuO1meEy
MLc6Ps5wjN8dVn6+JeANAp5uab15WZ1mB7ZBUziBBTfdrZgtJiVle+ZBEcSoThkxJ85WUuEf//pl
/r1O7PIqCcpclq+SgPf8f+QezLTKFbt/MRsZuKh7vPHPbepn/58oB6mzv30ePv/ATw9DSrYhEVGo
1rDHX8IcMpXEgqS9bGTHwstNYHWMfnUX+J90JsC025MvN25scZ4wMDfU6ujprmelwjPuhryNapHG
fpS1NDVg46JHj+52ApR3TY5dJmJyGB24UBrFr/GT6dW3MCfuDeHXyX5ya2ued5Arc7jhf8+Gk7Rq
Bw8X21Hbs5+N5vLiQu3Ye8qr61dyd1Ats8xb/Ot5wsnVKXzHv9FQejHhNmqzUf6DpqkkZDA32upq
CnuDpDL5bxz2HdhxLyjO8ffmlBfhFpN2oxDO7II1AU7FV2u/K/UdJA/VPL7MivwepWNlTUQVdDjm
lgkD7saiX7g7dyIJ4peqKqaA/bRL3keEmuKj746h/UppeNufKhvku/UrKKQjMn5TvaHakeCW+bpg
vGhdRsS0Y9TY1LQdEFRiT0J9MFRtAu/WHPapcwdDRJDG+Q0XbIOrpBFU8ikdANS73kQUJLxgr2Up
cEO4712coYGDVbUQxI446QW7GJYSm11WhCW2Eo1H9wbH4EiJb1cuNmZcksdtIo1XWDzMA/RA9KTK
8JiJXT5TJLtzMwIOG7QzTBSTCk2cX9Rydnsb37F6qRiKOEZ1ZrOjN29BpmySMZsXiSjX3xIpXvCh
MMc8+70q3F1WpkZ4DJbR9KkqWoR30jGp1g3MQTN/Lxe8mc9c/Y3eVkKIb2gcdn3qYgTEKGB55MDQ
Kdovr3eac5lbtIQkEvx0EGLEawv2DtublN4LgGuMCYXU4kQHgkkAgoGIyEp6TzOmr7AYottBAWJs
jfJgBYK1hesY+5jSHldP5jzbruslO5PygpZamtQVL7i93fIl1kb5JasGXa51ixHj7ti53/y0m+PI
iVdoO2jyZNeWXlWlbljEY2zVyVuGYe8T/6lJQjlpUAz8Sk9HE8eLcauhiAYQStK+IZ2PmrFtdQKV
VftYzHX2xQKfvjw29QSFpLX/gKlNAjuQCN+lsNTEfNr5Z1OGwfREySmICwk7pjYjzEPzgKe1bncE
9GnndOpQecelI2O4iUVXvtRWsJoHF4Po9WrcjrM4MTcJ6sEQuTjP2k3XGXW6JxRm3NIsihXe8ibv
x2xJg3s840DaNL3dujtscvqYZX1f7lRr5XsIOMvdu2YlDzhtSqq55rzB8DTNOt2aiR0upK/pBlI2
yvdB89e8O4U3FZjsZzQ2Lx/5ANOZTUnRaNBhF80KrHvqUlwCBGZEX+y6Bp8TKvSksdDAZ0xnaQ5s
5siyKjjmpUJk1aUWmH0NL4w31vqrogHhriLAOcRupKzaN7bOhMGIeUkmj1O/2K+dU1PfZM9h983N
AvnNk1NMJ44IHyzVIx0vqRqXPeO88y2ovTdI6/QjN5V8rdPCr5DtvJlVQ4BZEgSyo+iDQjBfH4Nm
Sm/pWMuCrbkkiz7EjrZI1g6wdtzkLdOw6llUtadi0ftIywX2vcyG7NmKncA4FP0yGqjomHl2aGCF
t+mkBwLui07KPYZSzNx01ibWjlXPwYslplDj2y3VFYRCh/9KS4e2EnqLcWa6TaIjb07rT5V1/Zcc
LItJLmFBk0Nh0YcxLum7WGndw+SM4Sf9HPoz9YuH2NYtu1tHzwN6F6V9rUKjpF4tGO7nsGlf8Wl/
2JRG4Y7jyHm3i88GwuARpT/5ZNwPTtqoE+pceucx9Jb+a8akpzftNAfppmKjyYs9F+o9H4nvR04Z
UtOVQoa/a+y9V6FcEBZtpNDvcNcTWmk8YHF1Brv7wAdeFLsEBuJHUnbXZAl0vpfKt57yrE0++lCt
BUdZ+o0MMoKESAfwuFjs+q1JbZIQWEza256bE8TcOQXci1/3PshejPrIDuhkjvx+yH/6mV1S807o
mP76PFYUK2BrKbdNEmrMkaEs7pc0rdkMADEB/Zw61VOusqHdq7it32Rl+8220EHxUo2LZ5NfhTbY
Evoh2M9f6t7p0Gm+HM4Mg8ahrPpif7NMIr/JKWW1WJQCByI6As29Gc53dbJK7hS0S/NcGpZ4nJiO
wtNgTOFd3sQ9PoSgQXLEKTLjZe4Q9XGbkJzFKoKrMi2l9DehM3JTL36YOLgRbUY0nYthoZwuUT+H
0mQe9CDN33pUYKJNRpvdVlma3Q8EUZwdQZQ+3MlwGV99ka6PUDGIhuHKYVQos0Q+YAEVZURqYbS2
82jaTKtBgSVA9AFQsC6m7GF2FppPZjMM37moijq64Kn/DA9/GR7Whs+/oMy1hPL3r/5WErn/+fVT
/Sj+x3/XL/nb9/4xRJDHhDkVQUCCw10LHv8cIlwaDjB/IQyaNj2sIOk/hwhKJ37xTP45dFw62WhI
QB/9c4pA0vQwCf9ZJ+n+Ox40l6Hjr3OE75o43aisdJFOoVx89x/42J3VwtHFGhrI/PW+Jhxlf06j
nSVXehx1+9VUqO6UWwUHBv3rWHiHpQZIOt1VKfGuwgHhK565EYt3FdC/4ZonIkBXZTvtq7p+XLL+
WlXpTqf9K5jmU0016EoYUZE3PyEdzuXqeDbKB92ELUgRdhP21rD9fe8otY0xDjcOvqtQv6P8HoAi
L+nSHvQo7vNiue4lqGFwlm09hPdD4z0kE0dmEu5HXVJKB7sUKoNHmDpIO92XhZ/BKpg/vTx+otvh
WKHC0HZjHno7fNckvOFjzjYNo87gPrVWcNt7Gbt53EMXpEc3n492XNxQZXWy7G6fVYTV2gL47AeH
ymneEyyim9SLz7wz55ooyfxTNze9/wx/s7MMGvSHl6LH92wQUncWdYBN3/R9y7bEIBIhhYEZ/xa6
t0glEzVl+d6bh2+VmVzFStfblYd1q21nUCJIc7GbfHdM/hz3XGf4TgQTg9GxB9DctUZOTG3AAN9v
pP51nr8t2UAsyYiMzjvJ1t0q6Ow6nM+BS5FSTy+KMDe+F2zr5cca5ostB8NufXJb70Fmbx35UQew
vdBi0/ErXetcFQMy0iM+4kjpV5lO+9SrD4qPM7iV5D07GURUXG0ESG4abwKKZnxnl6s1fcEbEMgd
BOaOoebQ2OrojEZUte9Kn9Wkd5T5DHgXPTsy9eOQvCT905z/anT9vg7Inzrfk27a5NnZIBiTRATZ
jouBbuXHZ78XFFllOwb9AIU5jJJ2erKDckdEmXyuPMR5cSz94HqK25tRuls3i6co8JJ9F4u70k+P
o/JOQeC/5klzLxePJkZ9JFIXYeTbpiGfYB+/4BjeFn11S/LnJpb9wXK8w0SJHMZ9b2914sQddaK3
aJ8mPvFkdehmdcswA4REcs3jA80T27jOsIeXRLaEeWcPyU06JfxVORepKa50mOx4A77hD6BUFHfA
4oNOpEMzEApKZRc7nNZfqcj2iYeAMS5qZ4XTdekuxxaUGuYYSdu4LTb0XR6KKb4rHOdMcd/B9eOo
HCWuN528tbg1pRseY4vGtaJujkmB4dQm77QJi2SLeIt5bXgj0/yKecDe9oWxIl3vkfywwEPHWSXa
K4yOBy+LufvS17m1g9MUDidr8D7bNQTZdz4aZYn5UpOUUXkdwQqjywqyL17hPYl+/qyxfIsifeKh
E6x2hpeFrV4N2I+oF5zGMHhRK904IKM8orxpLxdWg4Bg998NhonxUC76CHM6HLqwBV+RITBy3eyF
CotT1WACJa8BeGqNjW2O2W3Zii9U+mfEsCIq27UnDxAPD56daoOoJQuQqg2l8uWHrcZ0H+t+fMya
5ZnFGNlmyFvc8orVTGRRW5288OTZK2nTgeQcpZ9vvfDN8R7ql1wV24K22l5U9MMBceyUrjXE6o1X
Ovu6rzFx9DxEOzh6Wkzd4t7W474rYc6r0PoV3JbRrOJgLl12TRB3WweagLfhKClCZHK60TY+uYuj
C+GvpkjLXcInZVhXxowiNmTuFcMbsFwXOJwme8v+rffArm9yX9+kRJEo+zvM9bStq+VXkBJAIxvJ
trT+1vFYc1ItX1VH06gXnuA9TsNY3fvUhm1w6T5pMz0iMZ1EqZ4NER8w+L4WfQjaZjaRFljdPFpF
FvV+fks88kaOSmFCnGweCOxpHNzDyF6/ZV7I5FviM5v7a0uWV5MtPorUepCUQFL89DBl4cllH8mm
Wt49iyElJCGz82VyR11usaEEhQbbnGYPb1Rg9TA3w5tKeYuzVQWyeVDeeAvlb/9BQP804NMQA6n5
/3bfw54udfWj+6sr67fv+R35eMAUzPP4Glfjk8mg/CfyoSsbzIE901oZV4RAvvS7Kcv+xab5n0Wm
oQmp6IBK/gv4wMciBLEsEkTlglj+rWYnujD+jnscChUd2DIM/bRhBML5hyfL1Sn+VYp9t71fji/J
gC94IReDqfw9p3ijPA4E+kP216VKTRRlQxnRXDMYBslis8o1i1tanidDp4x+T8UiLiNEbk372MwW
lB+sLPDObdiMzk1SOTFGjoKGgTs/0Z11FTpBO92TyVbyBOzy0m2zjGqTF1NjcJ6bdBCNo/9IHJ/Q
j9ug6VIm0m8LpdkyvBk8wRFqYdRJvlfCNIxHkSDEuZM0bJYIUF+6z7s6CK6GcDa/G/VQ80OSxKK3
iWZqSb/8Nid43nxhE8cTOhtL+pyaSaUxC9g4MSmQMC2qjgeGs4qx1HavDVdOz6O/dHS1jrka4wON
fNPz0oUVnsdc2M18MJrecplmhuqcEfVPPkafLR0E42DvOFV7IknoSsumjmn6QJfiL8a7FWJAkouT
vDqdxnPkjAvWKGpBw11StYZzJro5yG0vs/nocBbRy0CHkocAFrQtHikb08pYhNmxd8zyttMYc9xu
IvJmwUE0tdk+0vuRZ1eTlA0PTGpT9Dm1lyQhNpEUjj5Xs1y5ayrq4CuCPkx+lknLNxvItOCgMegq
+K/CdGEucabYrxbycbsf7NEpXuiIokHvWPhpUJ66kna8D0sjlzsbVYyVWeYR4o+hfT9igHWXT9s3
mmwh3NGOhOlocnLHvQ6SgUE0zSfffsHXE+AXqIxSQgcNXfLh0hOwswbZRtqV1lXcIJEXdEFSd9En
tDsiGQYymI4Z/qenbmmRbMkSf4ZcswPvVeE54yOllE5/jenOLQ/zxDRwotEEAJQYroqPIefmhPyY
E5amID01/AfVd/GI3cymNNaiFDNggJ26Obuqs7ZbURsdERZnn5peu8loz8Q8TeOd3Heq7kJ/Gb33
gIVPMxptIu1rr/adaTvkBpwHrkFtd6chyH04jETZ9prh76kEIDCYrc6E3HfuSAiznzIyhZGPzdq5
DeH7btY+ijULTyq5m8LZd6PAzbyo6zq64WdyGle5Txy18sT0ZQ8G1FKm8vy+gTzN8MkUC35shWJu
uKjyXOiEyTq1TQp+K8X9w4c7L+57nTc+RauZG1FHkN/wBGD3lwOOWjoBtZUZtE/E5cmlBJ4FIXLZ
0l097EqcN0cMzOHJS0iwKPAUFxDvYBmqYk8DJf1xMiRn6lQPuEPYOJXbO5Mc5HZQ7ZUXYn802LoY
ka0W+CXdX8nqZFtM/A9112OZoiihXezlwSSfuHcaMVwJuw+xbbv9Acq7uan8zmdLewnx48zGbTyv
B22d36lSfVhD10RuUKTHgrzNoawQSVVnNkftUAhW2JSCBup2HEgSmQCmrTeb8ZEuFdIbpXmneGFb
W0nrmOD0QDWVrf9jbCjK6mZUXd0KC2rIptiHGly81WGJsI2QrIPzMBbf6ANp4El1+NCP+b1vxu6W
BYZUiqOrWfu6EvWO8nR5sl1RnGAuio2fd+l2yuMfBkHzrdW5XL82Nkio/HSvBzQDT3XqPK2tDqFi
fshVy0BEsUj6uPgNociW6HCQG1jlFvg6z8iNJ7YFWe+pZxS3yA9iR8qHZwodNeRxqu6eZa+Uwhaz
WC0sYm8yjX6R4KYqAqcea/PQm9+9xndOkw1d6Jh+tp/gA29CG3/TqMYGjKm6myQQ766XWkdrnPqr
sdfOAcc+IkJsV1fUyKYnOFdz03qqOjCLlKcaJXnPGfDh2Gwf7xJvvpotFUfcXCPuD4CoEY8pAtnk
00ArxW0waDSyOafODegcHrOedIbyYvlQFu5858i0EpisxgIw77sna8FhSm33+EYHsnFdm8F+8t3u
5KhpOoSlWXyr8XFuie04t9I0mi0WFmglLGabKm69u2ZubFg1sqbXJr0PD5RnJ29JmQle4cLzsJqO
3uwGEcIKGxtTHV71dWoc8RIOd2yxiZ+B7JQz0FnPkGalW0MFiiLh0e7xIbk4jmp/pefNsji2uTdG
dt9ldwrz7U3Bg+Y9EO50jsmzn11h0JWHYMS517cDouFAfIXMgVZQmi5qD82p9ATkEnA95oH0t9I0
Ddrr3eWBshGbrJvVXIsijx+Re189Owtui9BIT6Kl7GmDd8z9WflBsuvh3VlbZk5RsuARDZakv+JQ
gCsuZsN6Io2U3s5sKYCDc6zhk0RYv3aNakpOc9fGfhoWGBa8sjqN1qihRtGINu0geX/aSdx47NLm
WR90wa+IP9mPJYinBq7WUdsub8sFdcd2v0G2Y9KqO+VN113eIKyxg6NtaDzqTR9zb6xeCQnj/M7b
TH41Gauyi4n2VoburjvItJjuWzqtnmgjwdfTNaKgLSA0XErPzYEDIpj6Wwwb5U1C8OmkFwZRUANi
okZ0MMriqx4AaMfZX0hwhxCaO2smh9dn5vJRjIH5ZDXDu+dM3pZIO/t9vLzLntFg6ewwxuSV/U39
uq5ABCfhs2NEFHP2w+9chRKJRdet5nw/L8l4b9L7ExUUhmxnXQs+PwsvRJVjADTIZZ2Hropv5VA9
KM/DpaOhaHnNlba/U6xJQmnJzOM4lzMNM+1LPcc/l9bNt1VbxHvTnx+yUQ6RY8rmm5rK+yCYXuIm
D59EXjZn6ZBmwWOUrq0rxdbzpurnuvecMqvwKS3w7FmGa0WsYSJkOQdfy3pvolNTkliYnKsUWRj0
daQvw4yLi7TIrR2sZ4OMzxP2dtYo4CB3cP5sqtK9mxDx7iqfjRSwVZQ9YS67r0tZRtQHv4aT9aht
R3FXmtdCu7eUTJ+SVHTPVDlA6VY99i1QRb0XRGx2FIviyY4rcN3EM7fX7ibB5Xfqhp5jPbONjUvE
YD1N4bWDPLjHhlhcY7n6gel12qEuV2ezLiqa8F0+qqQTBzyP9mdjZEAcvPwOfZd1f5IjnZz4pxxa
TVzi/UtVbXXs82Cqg6o617aO72wfGx/VaFQ8NH62a1CR701RSTaQWS3KLMhFpyNBntpxtgJ0+E10
fhN1fs1BIomCb6XuQITSaMyjPa/qpt/Pw3kiQEiAkgZkFL7q6DgWIuwwJYs4CiqZblsU9a/WS2dY
KVdSmZHUSYmAvl7tWKdIy8bm0N347EQocG7L8DbvNZmd2kmnj64hZtRplfCSKF6DdKfucjx2ssWV
JxMWPN3wWOJVQTEkD9QwJw+mWS0UTVOLwh3Ewq4TlUujj2OsZLtOzqETJX4hmPHL8lnHdGJtXcqv
+AlzQi4J+XosX+k5ZTC2fY7IrupndqwIiXourdJ+n4Z2Lq7CtmTu5X1n2GX73bnnA7ufpXBwFpO4
PASK2lWoPuW9lLbC84mJWgVHjBlsM2j9PqzODHU2SY2a/AP1eTU1rrZJX8S+qTxqd1w9p8eAM/7k
stT3/7B3HkuOI1sS/SKMQYstCVAnU8sNLEVVQAMBFQC+fg6yR9g8s1nMfjbPup91ZTFJELjh1/04
Xtg+tdMDNUdqPMV9g20J68L7wuwsTrLoLPdV+HYjzzo7QuvQjKC9hAvE7tMiEtzezOOg82BYsOwW
yMaOO5RhB9AdH3nSaf4TzeoMRxDZ3cVjvlFmRtTN1lwPTEbVFsMJp6Kl7jJCM8MxEW1dPTC7VOVV
zfFifrB5TUBKpyplmCKnMs7HLKWV/daUEC9Cd2QQLzdYF/EM0jKAKzXw/8xqLN6XsfDCYtE+WSnl
66KrO3jJxB6+q7w7N6Ms4ZtHxJC8Josj+mOgaqaGAuWIFaOepKIXDxjKeqaQ2urZqqRpKh81qnqS
t46labHvsT5zr5g6x8VW4kuNyI2zFOLELjP4zi2Puo4NLt4EXHgASChSRRbX3E2YUQ5GOycZ0uhQ
1WFqJctXCcodU2QR1M/KYed102Er9Rl7gS6oowlaWL4DJDS50QCXq5p7fZ7mmxikN5G/uiFbmAxB
+4fD7KMPC9ANXenVD17tTnvWzEwU4on9Q6uOxHMwav9xxoT49kg8Bip9gkI46XDJCQkOx7Kug41S
AMv1XJ2yTH6N1ahrTElzujyuCZE0aqy5TFe+HKfQZ3J3erHB7mMF2qa3mVtC6Tc4p3EfWTihq6Ff
BImTDLZ+Jpua7hgwht4jh50ufmv9ia+D3jaDt0voEF6DdzVbXAk1Utf6iFkybV94JFbJVviLs/5Y
VyxGgLrkWOihA0jECWp85nVdVNN1wRVREcLujp20a8wt3pCpK7TEmPqI1bmxY+NPZgK/p9/uBzcb
3qiGYcNGG2FpXGmTsR5wfg3Z1ebp77VgB3WTEGZla8O3JYKcEoZuTvMtCcYuORd4yMWZOKRXPo7S
62dyQEL0zxrQPu8lIU4hD80MeXIL5dA/N/qciqOYe905AkurD2Am5vro2SNIeMsrevalBPrTekfX
YDvuEpi3bmgWPpUOpM5/sqnSI9uU1SsUlunJykf7JpNWdXCw+J6YR3y0fL36SgOn3092Y1kHPKzu
+CNJJlQ86XR3uKGlyuD8X/lcGnCJZyjzQSnVX4xRsoZYjf053aPW9bsqVTCNnRh6NWK1bN19w/gw
71LNWmLE2YD1CIEKY9R5IMkY1hrNoDIOBrTjwbuxMadpnHQcojEnaoRGijEVgQKuMI3FkhMG3tKd
OYamDySUQONEvJxxXEA64SMm2tbhpYMQbSvX7PWIYyHjrRYCuotb7525ay1dAuJPA5OZMeSX5/9X
+f5V5bMsx8Kn9r/LfE/19yeletX/0Pn+40/954rT+Te8vdTHIqm46z/9t9AHw9azibj5huMFjo/m
919Cnwb63Q1s2G2/GFlaHJEb/2vFaf0b3km0Q13HZhkAc/+/rDhXX+a/aH0BMiQseMKQaItURf6r
N4++Kq9oyPrVDuNPbflAwHKCizu8HP3OFGI5QnI32005+jkFt5MmwML6zq0ah/4h7lrQ2o4m902O
Cb+pRLUHIfvHF+Vyy37XZ+fVY51xNSYhHRGI5xWZnqgMBmBAqRrf9MSJb+sWgAXJg/oGM772jbao
Ph0yeHXj3M3eqK/Dcn2WKErPUyneUF2mDye35RM9SfGDDSPnWjWD8W6zdX3P56a9K3xcASL+GeCG
XUxZts9Uavg7uEP1zxivh+aC7qrdJCp5GxCFDvsGYA1uQHBVrAg2aiSj1sI3DL3Mo7TK4et0W3js
IdXg5nfWlD+azDjttifpuQNU3m2gZLrXGCWU7Q++HJ+b1n1SfXhGr0IwYh8SfyTW07r2QupAwKcO
HBTTjDYYR09fW50ZC9VNPKO8jpvE1QMoCmV5kuhnbsGAnxK5WaZi3iudm1iQcFSYJrzwpHsDCkE8
Tnk1Njhw5Lln8YMpHs7ioY6KaWQhCkSTDZ3LeNAxgW5r7uGRF6eg0CwLzETkueDpvmGbrGE5vdIP
kH9aDHfTnN0uA5kWApYbJIBT1rnaS4/Ie+6SvLwF2AkD1sqDgzC4BzmStwf7xVztGt+vkDGYsSAG
NN5+YTvU8v+Ww2c99MUDo77QWWG5UUsPzAEhms0UpkOiCZc8+zbarwRfuekv7M3ZLjtCvNuqe12M
xSPM+2Iv6T6Pqz23V+p4/iDj/g3S/DQil3m58UcX5fPA2MliMD0WCBRpUB1Fq0LX0m7KXN9BxrjO
tXjouT0yOp9lmRygg3VXVpZWaNbdgV4bTKen1C9oGMGLGTp2y4r2cUhTExrnrN0Pq3IW4DiDvzR3
afWUJRjsC6J/0Zj5N6bmVVFHPkT61QGsTJSys+lbnZVrtcH8vp/M8R0b5R6paGeOXzjF7iHAgP14
4AASzx/GRFjGj8d4Ax9va01rI2Dai+tieBHX4R5JkGd3vUOgwcJG5jGcxvvOdalXC6adMzh7EGkh
qivclPS1GBAl8ibqfXl1XffFa9cA1PozHKTMohdbHY68/3dhbZ94TZh48zFuyJUOtbHXLQyZMsie
ZWNlOysWTyL3UBFmqqxs2fwtaAdElLyz5zJCf3nuU/850ekPVnGts4prDkav39jNnxRg37hIJyxX
zVLicIIDvOLmlc6jjITw6iICTlLvlVX8pfhB/6hq2BduBo7N9kD0eN2rEaQRjW/botQOJdbVMQio
WMRwWS/m35lM6D6xscM5970ufvjWvibOodJp3BHBbWnfLDn8RKd7ELp4nlZILCEvDgGVdsuAmWwo
Gvo0CowCg6jqjZqyhyQn8Ul68jbWzRv8jHg9qe6ij86/i430e8LEjdNB3VnVcD85zjuq8asDOo7n
vXZZsuIxlVxlDVs6s+ru9b54NxKb6zO/4Tz3jgh2JDYSDcKstqLOZkDKxhcHwG/V9i8Dp/lt1+cu
HU8awXHvU5uSswHI2FTeC3USz366ajsi+4grUsmKdWaPM5Ar0r+nbWEPC2+n0uF2HOBu9ELe4e8s
gP9nO8UI39XfxMsPXs73e+n0s9vfJXhGqvqDbskdkJBLxqvKtTdr8rdDy1TKvPkZo1YqrOJrS59l
Jx0X6NCEnQG6uLkmgXFYBjvs3OEDr8n82WM2NEtFVue5ic86t0FdH/6yDPoLlox8nxlsZm/Fk8fz
X/JZ9xQT3rvksTZL25/j4qfjvgCJ94OJ6GuyAnA12h3PI67Z5KxV1OXErJxtDLUywJKqCQ3jhkRD
aKx7GcM+T/VuB2XgdS7VXVDRzWrVz1TEbSG4fYE5jOrAAJ+TyqOMKdKRs9qxchmBBYATcca/A7nn
bNFfOC9cSYLfxV5ynJaY2S4fQ6/JVkPIUuLISPJj1kl3zTOq7RSYodKqAoGdTPeS4SNKC9yQyZg9
C1HdgaI7lCWsvcLof1gSP0169+PVtjiXGfUcKujCepQN8Zz42Lt7ChzPqerJslM0SjDf3M2pq3Zx
14swXY404GUwrB3FQjlrfqjqVfzf2WWSNm9yqW/LJiDek1aS3D8+a13113SuX9KyOfZ2HHE00DaN
gXw68tW9NUuuBL1mRUSAk9z561R2/avO+u7v1KDbLSbxTBKCB7V2cs91q+/1RgRbDLnNVubTlZvM
t5EWtzlW5Xu4UlGXcFj1OvvsmUWwdc2R99i55VHORojvamODeeiKd7n8OG0ZxRYlW8Ojjb+HjswL
JKtHP0WQGI3vLNGrXTUYw8FT1NWJbwK1LRdiusHpueWsFLZx7R0s2Z5kOeF0BLl4UN1H0r7I2QFE
yAq+5MTY9vbWVQCPkHx53/CtBPJuFdwREw4mxWFJEm9z9z3xqqPuJjvHAmdC3r0Y70YwUxnjkjLF
bVAb2xG4Tcb1W2hv0Bjp0bt1nGPhT9tOokXQ89e4HRYTVHlutgYyKGIEk4OOHPDX1+9SBKTeLfZJ
gLV7TK569V3Z9HF6LocIC46fuAwu/NHEfq0Dya24CvGbg2tSHy7Y5YnJYoOde0vok/1Gs0s6tA8T
i2TA0mG0jx3qLeSwM1Rh/KIiRInf9WtdqEXX+VC+5YV1HDq6/5R10/TyUffHjy4LzqSOgU3Fmzan
Wg1jW2XEJBjExXG+stq600ErS2Ucptrb17Vxn3CpWNbfIYi5sYhTY7EjNZ7GYQr9RUSlJz5KGM+Z
/trRNlZ0lA72BWsY/hTJsIhw57ahzwci1gmMAq++ykLfwJnLWTjMOnrovLx70hF6ciqpphHwG6Hh
IKkxiwzFGjOeD50PHmtgi5UmS33DbIm1KkHrHEBM8aE/8UQKORJukoKutqDyqA9s0h/ic/MtkuKO
E/hulp1zMqcAt5TlfbtpcVOlbCrwXiPMDe6RDtnt6OW3xZxgRzJfbN2IXB+3U9dwR8Ss73XNDTv6
XcpHNBgOFTVOrK4+hz8bVnPV/m01hp0tfMkkjGdaGCWr4y1RBSNs2/RJGjB9lOGzhGOHHI4+q9J8
7gASkZRGRe8J1vGfU87IzonCAM86GOkeE8u+cowvcI7RaKZHkhsRW3leqbh1U+0zTeMIxYE6uLFm
q0aaxs6uCerbXucoT2SFnIv1VI/tFHaA+OVs3RDjPRHuiLoWlrTF/k4OHLEhcrktTck3aYGhnamk
mNh6EjxnZLa3SOvvMWMt4stjh7/WqEBJQvfa9/afeO1hY0oCD0GpJrZ/s087UhFJBlnc3vou1j1h
R6n90AxXptnt6BRndw1X9AfDHQ8WWZRsZrVlDe0udzqHyVZE8wothuOitUSd85c+pva1rS8g6swI
dT20Mn+X8obksz+G0LmWg6ueyv6NrXyj3/vzyzjHBwtPn1zkbkyKF63zo34ACaNBxhgN6zUzQeep
O2MI6JfT/1AleqBjYDPG/AYGHb4u5yH1nkzuHjzZS8eNWfh/TfLAUyGPRuloISF76iZMIusNfYHl
ySZloo3jk0Q2dLhAgoFkELK9KKZTl00hNYg7Y3G5CUuKHuh3YxCG6qmlFDLqN0bxVAZvmTzCb7vS
HHFincwkEkSBG5HB2hQs8JnzWZvHE7ioNYlukYSoFT+01aKYSIhpGzufsmjMS75cP9C9Sw/1fuBf
tIRxfjmDjQmXwixPTe53YUddeum9dytLnR1vRI3IY8V9X4EfHjUzpLb5jkVR9UQr4PyYYMRwvVsn
ICCPXYD+5h3a9Z5vwTGhSLpzENxc4fCiC1H9acEhHCjKjqBAgmjJjnND/M2igmGOH7r+pSzZbwXW
S59iCjdwTRqEjyC+P9GBEumKTx/YVJ7CVuVJs8fRxUU4sPSEx3UhqLOZrZ7y8kRy+fs8VnvxzI3l
Xuo4Ad1krTqS0UQAIo5NFGHuJ5ODv8BourCYTVjBMcHV2DGaCEn9Cd2bS2E5x3m5H6Fyk/FgFZKD
djkZKzpZbygLK6e9Hnsb1KFyt/RtiDgGd7UKtgs06EPfvoLFjbrKpJi5iMZEJ/iClSW5WiSMtynU
vmEUD7bm1VdHMNdAeeEJxW3LfF2rbAdbu9bdzHc4CCG+hwr9PyA9k+QOaPwMRRFVcUwUWZ2aGd5h
I4k2t+25nwzZ2Xd4f3WWvCoE7AGJl5IskV+85M9IHZtjfw3au5rSYq9n1Y6twjFonAfMxmc9IKAz
11EWzI8yZXxYcNawRs4/pf5Ebf0h5tNKOQ8vsroqsJiPNXr7dnAUTjZnhymSYyV3OFoForbGI4yE
u6nEMvwBRM3tpR6isTbPavbkqaYqEadffhv7KdmR+D33/GPP9A9EiF6bMuyxL5FZbIqzN1lnDz5u
RQFOBAmnPvlJi4Fz6HpQFXILe46EOIdYZD12Zls3J3O1Y3kY2xHHC0+cyd/hxqiNSX4VAO3s0W5L
+rvSyg3VmMVyHdfKlznuIN0uGUfItP8TK/8i8nwX4MWjyJxytSy2uQITTe8v80T6pE+gOUUlUm11
SIxhELeQkJvu3g+6Cey/1njaqVH6CTR+aHnTLk57riU+bIZoJvG7voIoJ/xI+jPDZK59u7iCp6Tl
16ZZzqHufjJnkvoYL9xiV/DojjEBcSFFTTtHmaUHlA6v3pkk5iCQZQEWKsc3/WoD2otKzrbkPx+V
+1qyxvtykQlCU+KtsuK+eFuWsbxpMWbJT0TQhHLnCglz507JXb+4dXNLXqwWkVSwU0JQ5qmI9Kru
eKYHJovEeDxVWTvf5n3AHXJq6qeSm+Ox99v6dkhKxI2a6c/a5Er7O83c0IYK4mqMPPOH1m7cVXNB
eYfLFj/EGEZ8BpcaealMvDq8h1GMoYDLceRTZr20yTseBLMgG9KByb7oWv0FxRKqZ+09NE2VHFzQ
SSeYWPYzsJ4qGsdkiDLqJmgwx++bpc14WnAJhYvGCRbKT/FFSpJOuISCcM719dlTq7Lkld6HTlRT
bpgw1dOE8f8jNYFqAq7i39nUI5z4ZPMf19MVnvgmuLD85l/p6z37k8uJwDEnhggvaNP7TuuCSz4I
RB+/npP7OgvYH/5u0CBT+legBqzmcF5f+z41L0vO46Hzg/SsYnblNKXyJs/yaLbuk+Va9SlpBvfQ
uese0eRIlufBT16t4CO+zfrBVuyD/Zgt9LKob6Su9oFgn6KlWVtfekXRw4L343f5SZMRdBOoq4/q
N+6ap2z1/L7tj13n8h+2kp+HToSnNyMB283rbjsY41twEy803CX/7POwrzOyr39l11DfqsbOv0mK
Lt15A0un2gaG3Tk5y3DVM0evfyf9BtOTD6zmFldrd/O7PKSTKbn3ZZXcN8QfD7Kv8+1UjEe/9X50
s+HnKlalKrfiW+oj2MpaJSlbUkL8Y4Pbrm74a5XPQrYLAl5KMSrSt2QnCabQGJCyeOw8yRozHv39
P78plBYiBVhNdNuGwymDn85JsrOAFPMuihgIaFrqB5UM/OD1vYWwxhvSZny1yraJ2Ab4UTfhu11X
vkoRHRWNc1IYvPZ2its8l7xsEsAcpJWFG9fKNIOZdXl1hpIq2EZ7JDDLL2ZxFcm5/O6MggZvyRus
p9oPvnMb+i1bMd8MfvSAL4SgKGJfk73ediLgeuFs+Z5V+sPvxfT7AhYdmM0iPmqwRJu6nYoHQWfM
XgTaCztZFIP1xdVaTRK3BB/8+wbZCT+VHQy/DBMWAQxuDp7DiRzxMNc5ltq2gXU+JhfQQ8rfdNP6
aLdchkFvCi5UejSRH/A2sFMUOz4Pt+HNrvVp2Xbl4O9tjHInKis+rFiX0e/LRCX/sUfSjZPgZY4B
8BZ/XUhnKrioRrz+vrg+zsDV2q7zwFeOc5DN68c0377ZMxzlfOQv8Qr/xP232v0u1ymJ5J3pOWKt
7x8Ru5NvNXeVrJif458859tij7wvaoH7RfMIq2i8Qhvd4sXkvBAx8zfUUntpjeRbw6ZBXBUgdWd7
KsL/sHrtUcszvvBcT9qPFcQvnYeJwNNbtVsRu1uFMrhh30gGdtVoff4yvbLvfOqsY1/ASmIGDOl+
LA5tJ0mlrH89rZ4nmjGa6Pe3FC07VXus4oMZjJ92zw9lPxnQh+HyFZ9GlocgBiC++/yufkPDDlXV
BMN7vtSAASueEhTSJ8Fyys31F/z9cdxyfl9VOw3BZaiKq5bMktjNWn66viF1h/WgAzkS/f6GNU1E
t/7EvyoP44INyf1BpaYVVv2knTVb+Te+0/t7bWqr069PoiMBcP97dSq5TF8+8ulbbVjamca74CJG
/n6luDIEZuR/Pmo7ASbTDP0QQX+BB5R7q6Ng/UaJljvOPyuKcuYnJB0kQJFzFQcDHjZKSw4qWw0T
bSD9J8MnDgS9yOc+zEehZLtaKQDqhD7xhLdC07z7If1wWxM13anitdbMehoC4RwwSjVPJN4lri3D
OIGOgESi5Q3VKYP+Ftisr/XhsMrsvWQQZTev82Fp2Z5HEO7QpdS2NI3d+ia503FnF/WORu+HMZec
6rV5Ew/YD3smvx2FQshU8GUyWW0Xq/GO82L9cUvr3HjTg+q7P6C+jIhW68jvvICEAlGvocGv1IzD
MV74wxQcYKtuD3wRQHw32kuyBONmmuZTTxr14Bo80aTXYjIpijtgRKxr+YegVX8CQtBDlVR7V3af
tY0djKk34yRkD80H/UB31F1gxiqxeSY/RXwfILRlCiPeOL0OtJmwYcCT3X1yB7uz6sJl6eh8V0Z2
zoV2rCyKqEyFt6fn7DZVR86c1qHFGhvWbv8+NQU6rXRqbsfyVtYBo2J1D4voXjbpN2BvM8L0IrZO
1bdrLdUxZifvzQ7arPE6DfVja1ekPuzjEui7xK/vK59wrrKeE9c9OoP/arv1pbWt4B5Kz8zdt2rH
rTahL4kY9BGHtR+pmkMO+WxT8sBCtWlsPL7zS5vQZy9EsF/hnry95ksbeOyznBtGok+7BGED6+wl
qKw/Q2ofVBCfxs58SJW906wiil0sYSAPvXa6Fjoegnw1qbtGI3eE2cS2yiQ8xlzjgHJNEorpCon1
x2ZfYB8Zzj60Qo8SVgcxCYAzxJ0HR/VlGFTGRCDM29LshW2YzNfYzG+TqLGLKh4N/sCA3OYyTNHF
Ni43K2LYJ9hMyUHPfWcrdD4RVQAGn6o+8lNphIPM9YPuYmAak/ql7Zo3BfcjHJYRp5JGEMsrsQup
1rE3WMyrMFA+R+Q6Q66gJqRBx972owUALp/mx274MGI/dKiJD2FJeCHsCfYQIC1PQTHlR1qbjEPD
lwnOZzE9FwzcH+MQA7perAF7GS+vLTIc8AV2idLvTQZLamUKwOS3AD9XwyxctDnLDaJMnBymmb7L
oF5JRJV232od52wbBNxImIqVJJRJTdpPUlU/bHyKE5n2OYQsZ+5G7hQ7KCjp2VyGccOQ172OhhxC
VPz2jm1+G47AWta/wNort8v/5gpQQUJvPOeoViv3VPvlVw9kwlvaU/6bsUZKEKCCnetyvOuaDMLG
WAUnwYUNkgqe/7FzjGQHpct6Eb7bhaplbk2hZXD6mIZkO2A6jFq3IjvtzA6KVVxYp67CGiVUyYfh
CONjsrE92NzraqzzsO/JwslvbqtgMke9OFIbbGVcw5n+UcPpnzduU4qzIxp2X0mflms6nZtozAe0
0UoPCL/jNjd0w7M+nGfvJQtwqE6J75wKa7RCw4ZrtfEbvruQ5PPNPIAz3cAlZFWEBQxcqkooAKEh
1MWEsal4+IDYm1oEk7i+7ZzBOttyCYhIgDYM+q4KB6q0LxP9DUzyDeQhP8kNziV0M+n0BnMsN98a
X2JMZyF/xLSSb/2+BNe6Lq032A/JVajB44KkW9IKKdPpjzoFfemeyCViA0m4kLzMeHTrKlGR7Uom
wBoaH171Vl1iEcRvOSuUz9xg0BMUpdKJUpjBBd83c9zk+vgxeI5oSxM8oooa/OklaH58wBoYRlPr
/XfkxfoDoaUiiLvqzA3UjN5lwK0zCOaOp8Bjj2uf6z+et9ww07O/+P7VzjuelUQX+2jpXbRSaPNL
tH4EGEJ5ZK4Fp3DXYg7B7VjEN3QaBc5myobpR5Cj/aQjwLzmgg+aDiaPsjbbUdgQ3R5At5/27Zua
1pHULxjS/hm0JaN+7vVOT8vSgMlZVMz4WFeKh1bCpcXFX34WiwXjZazcDzi63e1sav3zaNrZJZVx
fDO7hfNAvQaZ20Fzw1SO7HcK01kOAfEUdovwTPaLOa5qdZqy9jPx+GIarPZ5zrMzSUGwlaP33Glp
cwM1N75rF0qxsZQRsG1oAp1hQa5xDWbs0m13eu8ACgy8B5MWwRsKK+GaWhUm/sS1KgSXuQwQvVJn
z+IaD583+F1AL1CSI5A4w188fmmY0PR5iNNFnSdma87c5bLrHDFT8IFeRWd2tS9rN75bFpOzbaV3
FytdK2e9PoU+uBid8YOEbV1AMhV3LIA7NH0z4HhRoijL0uErZmH3umqsxW/Bm/r6rmbR9wD5tHjF
optCxZNzvS3wJL5TWVT+6damIcettTUuiY6VDzbIF1GpjApBJz7ErpPvU2NxXh1HY2PbpEP6UwCz
qegu8o1bu15DV4Qm/3CA7X9whppHNZXENAIcnB+G19P0yd/ZXiE6mudBNXCBWT2nR+ojh3RXFU5+
cAzF8qilCR7gHgrkFBfikojax5bYUWC3tZtguDje6MU8C021a2EmcBfLHe8N22tzKSYpR+oL7Oyr
M2NUhHnMJMnI0buW/mh+BvSzk4s00/zOSxIzzDIhYHlLa1V0geKK8LeTT/WKa1fX1st+ne4bV8/P
hsTAtxnaHmgOpjS+LL6l85Q28uKhqiv3puAbTGUfOPyU/81whuYtzXtDPHh3udY0Oyub4mdWdSjz
jPkY/7SMLqci0yDbay/Y+03xFXDS5iTVD4Z5qdejCrQ+1ftXP5N8qajrpIuDa4CVJYUcQHwazNvo
QMIDPQxRF2mO8VeLDDnnyGf0JW44oOftKcCOR5YnQXduiGuVoChGOzsjvw3bDht5RwFClpcXGaTJ
T0om4pN2rexpGoyMkL9ajfhMYg7mAD5Pri4eJqR+41Z7zqwcS2Cgx5y4QO4jKTaTOMEDx+eOnLKy
KRPTuRg5v4VRquUOe3xJbHgIzBkzDqhHntVIymPstK8TICriPnB5WSMYhfjResN712ba2WITImtq
eOyoGkq+6AVRXXGELlwdudU+kSS/n5ta4solaLf1/ObHmUmFWcsjnJn6Pv/V2m2B0Zx8TOenC0rT
iMAOa8t9KIE6FvCd5y9bDnfzYuqXQmiohR7/bbz4603dzV2OMCCiuEDtMLVGcT/npXNqa3Pc61J4
0dj7zoWDj3vv5smyn1OS5A34ovu2SOwzxkL3w3NhTcv1ZiSDdbD0q/a8BLn1NUEJ2U3MFyeiRrhC
WLHGtB4q5zOdHPy2arC/8Q20bGkcb4FJ2CyVFfYaEtfBTUuM48FkDUm4dC6e4QqK3LRXTUFeJZsF
rbWaZz42IGL7iO/eeHGbztgngE5RXolVKvC4tc7vh5GR/lCBrG8XXXZalDNakRVbA6tIs1OPDUeC
b6dDMIvjxfgYjWE8zFLAijEMgwE39swXMJHg7mmBqC0wz2bwZfFxplBhHVZbjuc/cFdb48mV1x/m
MZi/HYxc8Cfw3HI85AGgHRYXa62O53FjlBy8dNdlk7L89vWWv929cbP2HQZrpS/yLcP/NDZIdeQp
eeHcyZkrEusUSLN5BrqcfApYEZH4bQZWJWKWXWG57B3rm9uI+wVeGiJADACYqc0oP7itDXfCGuVl
1gnddLopmNmE4ZPa9jHPBF25myAjZbBE15ZiuGTLwH5fG16bGmVpg6VyZBbuoNP6rXPs56I/mbhS
H2n2BWobULW6MVi7zRuiLO7HtEAwtzRHf/CwQbwTpF4i3JjjtatU+YAI6R88t51PejHUVyNpxB8X
JsJZQb3/67Jcgz2UE5srTHKsioPYXTzztS2BVjVAOOrsg4wlnUikAK4EPKkn5wNwwrSRBAocJW5w
MERt1fHU08xyJ8UiLsjeGE2MGutFUSHWe3B7DDi62aYxM2hewfJO9M/dKrDlb3NV23vpO2ety+9y
8mrboLEI3gaxiDoT4t4GH2p9SG2pR3PDMFwmS/Uakx0KezgcJ/y0YyQN7cGSRnPfUw/0IEwR7+yy
4FRaEx5R+FvTRutfGhC2G5t8IgJy7Fzp9/HeHShetxN2wr9iseZrUuSZ2hhJz6mg9tGsimDP/HNl
4snuTW8aDnAYgjvEqf7TGZxsX+h99+logzzFc8WSFTvVXpDURNG1jRvfrAULzyZmL7DwP2IEYFYB
gUDEJHFkdNoxbnsg5W2zOBfNy9VBypQ0UBEIsS+nJAutRSfK5da6caO1Gm2NZV1S9Uh/H2cQPG0r
5dUFEQxqcJ8PzVNm53tBcxApSdNOrw1bnBM+/vYumMARlUnQPfW5nE/MLC4nZPSZf1SShRv+mSkF
RcU3sFDnOiEo+leZpkD2sXIT4jgjLEc2q/2omzUekdzO7du2qNMIvU/u+oKOgz7RZgpEq3brLuRj
Gt1xbl08eBeTKe/U9BYY/NUh1tfJTPi06I4sk5aD7dXb2LcSQZDHNp7dzKjOSxGLYz9hY0KSYHMs
6j690h7fH82ymri1sw0A/os1otWK26ytnJ3Iq+Dalm5wHsnpXGSjMQWQRToORePv3NwrUSbmWRyT
GNQBMaLDUJX9jTS6YW9piHaA66Vqi0vHloCCU2Mcykf2Eg0wJQtKxQa0cxfaWsFSz2p7yC2Ws6in
pq+HS+q7GVeQa4W1g6PHAv90Ehwc8UuyhtxQoFkTHEpM9kOaaVwUp+lNwoR4VxSEvkQ8NlzN6IO4
ppbgQn6MrprYtGu1Id5Muo/ygmPikkXtO22KAATKo9PI+IsGreC6lBT4ti2hq9GyUVzlAEY/ZdTB
+QbEExkv0YsHYsbix+bodoJqBlRknrifI6DFtxYq1NmeDRTxuTJeB7+3WC9zxq4k8puCP4o8iaLW
SmREHzT0rzaXAYQj3YR2irsRWd/KdfXH4uC0Et/8vUdJzpvw14vGQ+RkORNcEMfS8+/SoJItWhk2
v6OnIdHXnA9QtVLOLl3dMM/DUePFLiM1qnatJ6+2VrI4VSm9PSQT+AMJ5k06Son6cCEG/87eeSRJ
jmxZdislNUcIoAra0tUDAGbmnJNwn0CcBTjn2E0voFdRG+sDy5ROD8v44ZI9/pMSqcoKhwFQKHnv
3nMvqOqwY9gXRuVaIocyQKHUbNQ3gXc5M+G3lN38opISeW3il9xkGcy+xsQuHo/sOW18NhzJ09bH
JK3ctRy1ts7YPKjWbbzaiw11uWrhq9AQq/wAz7hH+hVxKVFdXk1TXri1HK9T7HbbxgnircmuBIN6
V5+gm7IuiVe3fa1nO6AhHyWMqUWr2Fr2blGsk5kMGg+1JcLEKmdXEJBehHm1dQMaASEztCp8VaJu
UDsbuk9hLxeKihEV8wMckhgGH67IBW+ToR8RuJWw57CMK+mcLLhTOK/n0S2xLNNb6PBa+xynyZCD
OoEAwDBll8oqxTEqZXp+KYtiukvzpb5lH+Kc0eBCwIoJ+GgvtiWT1D5XuyF8b9I1O9ZORH3bGlQ5
IdNj3VdsRgueqMKnjBmfguznLBn3qJR0VrPeT6ZID57+LdI/FOkLw4GC8a81+u5LFL985nD88Q/+
lOdLCGSGpqqEYxKnAd4Lbfxf4Uioq8g7xd0iHAjCf3E4FPsbu3zTUDXoZRLOsfgE4tDsb1Kq5CNJ
dS1PqNY/InGs2vu/OMZcwsAjYK4AMuDIOikP/PdP3FycIcRbm3gZZUataJkq+37qAC6FehLdfnou
V3/80f8o+vwKpHHX/td/HtgA/riUIwzT0oQOv/XABiADC9uWFKNr5uB7Wsl+vM8U7eSfX0VY2v5m
sK1bGBs+39BSUsvHsYTQJxKW38iyOpPqMlz+/iorJOVvzw2AnJSQVKDLGQfPTZD82SSDMmD7N5qj
hEPyGfW6/sLoQ2MXTdinknAygA+JlUHYEVs30KI/NhKSoNK5Drzf/55fvUbwdvqKuBaqY68/99Nr
jO1CdGAbiAudV9WevuaJqlaxjUGOnv/+Ugfg6T+GDEZCwcBRVQbwYWwq+7tkzZNjdW3uWKDBFZdy
t5CQacbGkVE2z308PvdacBzrwW1h9N/BpvizUm3qLj0GqVu5X/yi9YoHg9hUDU7u0Po001ixNZ/v
3gxqM9VBMZNV0zjyI2dTnJ4kUd23G5tyOjXRui5S2GxLLm60ScRvTQgEbkMIkyY2v/8xvxjlCNv5
NuGCS77fgzdRU9KP5nVgRJ2pkECsizNd1/svvqVfvO+frnJwx6QHwutIAuTMNr6ZyYTmFTYL+RAR
fur/nxty+GAxFIPiOHjdTdPGQYGomGjHMNoKB1ZCJUrni3f4y8dmq2xFOVnYK17op1fohOzBgCww
qMokeR7Lpb1QBsW8+f29rH/lcKCssy1JdZahM/H+fBVFWmE1kCvKsVVLdkNeUWeGthNuQj3sztQq
Ts9EX1UnckiG+39+aRt2G3wXPFn6IeiRJm2hoUFgp4aU63zSjBFLuKYcY0I3rnLF6VCvmiaMDvYj
v7/y3x8t3Cb8XCsaU1fJTz+46TE0DaWhBJzYen2epAUEMKdtj35/lb8/2lXWw6tTbRVtlHrwaCO1
Hky2UDOmk+pGNY2XQbfv1kyQIWkptobdkaU3f5gE36b/gZnmFyvKOpf//DptHqbA/iYNAfT/YNAg
bBvDugN36AQTzR9b67v23KmWrjiqNBmbXovJOfIRuvaWO7RpgiIoNZ3k4fe3fsCeZ2FDEOiwkgJC
kBKj888P2EBbvtILKAuY/Ao5BUSpQprYZOGI6LJr6i9o97941FwP0a9mCEsIY50cPk32s7YEuNBo
w8TOglalKM0jhzI6OUBptTZq7wh6qjjHS+fo9zf691nH1gwoYJg9dUbSfmX4dOFo0ZN2CWoOcjot
RoqJip/qrbOtEkLgf3+pdbgcvloDzywGPsK+tcNs7qgqRitXiBAuqGjBXwzUFLAmGs/ZyxFavWjJ
oplHUwPF65/OROzUdE1nYZNcXbMPPxfAxBoqA+EaE9p2pbHrTZWa6Rcf5eH9sXTy7nh7PEdhm/bB
BG4L6ve4GSy3DwL1ZnJIXwjCHgYPtUuitqaboZy/2BlhtTx4qOtFGTcCCybtQOaEnweOtuI6dAor
rhgJWcZ1NjRa6zUDU8dH3otyXJVgnCtR+lTTGp2Dsfi4I2fLuUuQkefnbdIm2o0z6ym+Antw9gnA
UXebRR2Fi2nOB8WfaQQVTzbhYLT2HOLxlKMptOrxtBRTAAUCd/L4DAVpEARs9Xq6YL+czYRcGkIg
6w9K6TMVuFq0lXPuUE033aaRkXaShh2qbNccVEnMXqi2xbZtEC0D756SWpwOlEfqcwGkxzxHsJ9X
mz7XGTrQyrjJWC58HGUvzR9GZkeF12mdQbO9E4oAe7tiZNGajeznGjF2V2Gi1PMTJOyFC9OawA1v
ZMFMBbLpw1s5tJQWnWzGnyV6OGluZEfxvDFChdpdm4ZYSx3iuJDISJyEKYfipzyesGEWGCzmjW31
dbGpM0IYNtTdLdPPwVEUDXL8annoBdMaLagVZe3ElkJDpIprebQQOvxgNBm0dTFS80Wn68T0Hswq
dOduri/L3uQBNWNtnXV0w6r1HO+E3oIQ3j51liV6XmLDwhoYAzrxcqcw0htBJmb3ynZolWDREozG
G61E2lejz89QbFCF0Of5qdCx0kVb3I9B9aNW++hYTnSXL0ZMrL07oxN8GppK1dZcnfx5hFnynkYE
3ENHoWrqkxNNI0xrxv5tXMhB9ZR6KVJIlUuony6WiBr8GbpxMRl2S/KqJMZSUUsi+sqw0itAOQEN
YseZlW2RyNBm14Pqya0qDWIVLAErJMZaMX9UVPgKN+rpN3gdXdAXdWqcW12juOI1qo4xNTJyI/La
kQIL0J0MpUs5Zsu1LdQ82VlFRCfNITbgjSYAvXBRB1bv51UTPCd1J9dyXtDd8yDl6PdkcRAxMCCJ
oe+U3madHvO+cl0+VgzC0O3nWKPETS7nAx3PrvQmtU8f6Pb20XaB52J4HQXq8Syd5/FCzWcD3TmJ
qjtj7oh0DWkS3puRMYAls5Togj6Lo7uWMODPpInFW2wLs2EjkypRuaEutWQ7nL3zrWFmtJdFFXZ3
trVOoDHBEQE6m2Z5rGOr/CDoBeoUa5pZokq3m8HNHUM+0NvrVHLJ1Zz2DNd1CZTmMSbO4pxjfpK5
Z1YMajfTpoJZS0WcsKASSV0d0U3pDlmb9qy0FoweSuLkLDnaxGhcpr5tKN3azCdVVRpQ+0mMn109
Qz5qK3RI/T6SaN8LXa0or5vpKIhinyn0E1blbJRY0oVIpxr7oZ4bPWY4dKNPUqmd77bSZM1GyZsY
M3UrtWZDcq+FYr5AeOJy0srv23iB5RRSJ0H9wPzQ+By75wg/AlVxPiAizjijrfXAhFiXcYvdbcKM
FoECcWNlmXHEYBQqzzWlnx4iJSoucy2Fi8ABj4p2BTsFStmSU9uZoiCaEa4UTuPN/TK+h7W2dk4C
2rojPyuiGFW1DzmDR9sp7cw4j7VhGTe9SPKjuRz7AqRdavzI06zP+VH2irDRa3IfctyVJZsLWdTw
FiuGuEnMpoZ6aDVzMkdF+fVckqvh0mMeEkBBopp2tRUReRMVJt2jmUYYUg0LVTvipGbUNrSdjJfS
mOLoWC1sGkqc46aHmn4SL1dgAfIjqG3nmTMqwRbTF87CCr4HruxceRQdBE6quXR6/Wnp44GxDcfQ
mxPkqV47RAsKJbuqrmjn6mh4epUQNASgz0qXF2dzoAStV9MAAnodRSXcNyJo72ARjR97De+IerP0
Z56Jn+cG76YUoXxSW5zkGJ2yeNoUhMJe2L2NQkFNJNWwFuJczpVRK/A0Qsp/sclIyEYVYU2ZVB1k
KlUitVfSsCfu0QlUxwNtPJokreVttrEhSREUKNDFkK2Y0KBWlMAIjyhkrr1WJWrxPhFOceEkXX6h
76N4TQuNEAGLjXETmR22WN0oqMQFfVg1u3pRZuRRgdpVZ7UAs2kadKy3/T7+t8xW9VO7pgL3ziRa
tyZNgSiHNqH62nb2FO80gEOwiOyJBa7VEA/7IbPonZYzWrcG6UN4iLMBLIk0CCIs18DiVNEow5ZM
EpnfqzTUfKoPPCJ8pvzZUu0ikjPBJXsi7C1E4dKoCHkb15TkdA1M1kSSfmj7FOVyn6gM34p0ZbWJ
5xs9XjOXR2nNULv3WcwE+RVX8RrQzJAnr0Pf5zbXVU7AM59d8yj2yc7TPuV51vaJz/v05xAT63OU
zMbHZGlg74auS6in6iCE/XxJQX0NBBAbm65qiJfuKMRnJ7BUJSy7NYEaPfpKatsHUy/4ijTYy2tg
9bxmVzMX5UQemzFMx2BNtw47Vb5RPFBQM7MzT11h2CDUG9ORF+wdYstrRKu+Qj5Orxn2loETZ2wR
Nu6DtRVYUSWyQgVrhoNyi3+e99ENEkwiuVsUfMiWqCrcQZOzPigILT9iCuaWu4RYUXdIPzu+upg8
aNp2fXut7yPAAb2LmZYK0oGjbk0Jr8Ce6VsBv4os6iUkSDwlkfrd3seLhxlJ46LPg2w7yIK8j1bq
rUbA1WTeo2GiZ9vXEoBozi8GoKS2+n3YsFv2SrgtR8NUhaXP0mdfjPEcaschadvJlmwwdYclg5S7
aA2845AxvWFOJgYv3UfiVft4PLmPytP2sXn6PkJvoO9c8vPWaD0TwhKL0Zq4h1IZZOxeOxvvI/nE
Pp7P7teoPjLIiO3rVTZrWLDXOL9qH+3XqqO4NxtJZ7Fas//Q2iek4tYhj0uv0vxh2Ts+qr37owYo
GDAd1OBHI/xhOEQocOGDU7sQ2bgKv++Fv5VPG6fRzdg3VNybrE2hlm+bRnP4k0VWvE6KIGrQaqWh
wGHrR4SKKMQEwd1Dq5GQ0Mw8oqAoWtR5Uf9Sj9Z8N/cVvvVm1LMG8iIK3nNYVMWIO2s190AwxOgz
G8hoTmgMxO9dJeiYNfqiPjkRVqtFhiVJjkqgq15iaJD/F161AcmAcOEW1ojtoYipTiEomD+ckqPV
kdaOBYytPMlpVKQtPdXcSJfv8Lbl2WQa1VVZWYAMq2pq0iM1WW0sMBLhaYJXqiCbqgEsJJlHSLv5
2c9R2TritEOpd5qqKRk6U870jYTdqjADlBjeGgBJlxzfR084rTgai8hBXykLcQ8RBD472tD4ewIK
+bo0mcComQzq29K2JGSHymC/LNocsadoU/lAE6sEp9hNAxwM/BMsSoh2rmUfACltef2n5hBGd23B
jtmd66U5xe6++jOrpd0sA3ktEL8MMOagEhrh4YM3j4ckDW9jtI4fQad0NxGEsetlCbTbxh6ItkQ3
l5KPOg28n6Kzvgd5KE+KQes+kqwkcLIbE8ynACfp3aBu1kHHA4p1S72I7uixgZ/GoYDTZtGwiaHj
pG8YDqTBTWZonnMP8XM/T/qjNSk0F7EwLWJnilaZd7Njl7dzPcbQ56qqvgrws6aYscMR4SSpvn67
VLayYc3uT/W2Mp5HYnQ/qD+VLwJAI9Z0fj+zZaCUmd9EZnsc1xXorymfuuuBia7wEANEzwb6A2xI
uYCxygYD5GUes+QbynyHsiHkPyWz6NhrlgAQurFDSxKz5QgvRnj77coZmxM3qlW8691Q8V8pLeBT
VEcOJb6SI95zdATFwH2b3M0x4M6wwxzOI+zGrOuW4KrYpYaL9TBM+wEYIKhI3OkmzK2NTAPTwto4
4Ass0yZnwnPqABkYGtnXOBtbyGT8f77QYpSnLb6kD6gxs+MDmICs2I4orH2jiHAr12MJmRaXaHNb
sgRmroZG7j0v5+yxV1rOFqZhW/wJRPE7jj+4exXK3jedYfdQYvtRpNArKRvgW3AI+sH4pN7E8aAv
nrSS6jJsB1X37bCMMvAnQ1JuwtyiFU1LlZ1T3LY6mr6lmW6tWEtvdBlNH3Ur7HOJOxSOTVcPDzkC
OgSFUZHf9CktXyKPHMLLCK23Ii9WbPsESxUjS1Uo/8ClrOaIDRizrNLDLPH6IWazo7HTfFMUEdVn
uWplj12dW2SlyjZ/1bKFJl7eNNaLnPGR73DC80bLppRPi6q1yS5im2NhRso0Noe9kVsbRTWgTtfV
ZKyAoVpS4DOShzaUTIIEV1fWkRLBdNgyuouLwRj7+niVmOl+HjvzbgJLk7lVojS3GV/zCTs1gpCI
f+HnNuwBQn805uwWuSbPtWr74Sa07S7eTmnaGl4Vx+Y559borTEblM6tqFgQhqDAMavXFRRmMEgs
s0rGINfiYY34U7Jn2pUrASW2EvKm4zx5h9Ztal5oWEQWAEFEbRs1GfiVXM/C6aRJZALXJizLtxq9
OGnKmWbBtTDBSuFgDIbrtJ6LZJNq605UpS3znPI5Io0ozPmVv7y8yCRrHNeKFrjTowrI3Usqpc12
FtEtKxlQscPLWNE4krJq4o8Z8h7bcUQiyV1lcwb1EVo2b2WtAyRVupm9W2JwAGavQPLwFqVPF21H
JLSWt6iddaJT7kCtNdXwO6K8AVfbpnTpjxLFQrBG5EfyonST9Q42rWs8zF3ptVmrJqe+qZBPdisU
+6jWa2vwWkCtqWuMhKvMNeIK+vyr+wxwM/9TycY8PSEwnuSYquptczMpU3gfttV0CooRKR866F5r
tl3dJxi7y2WWyNemGI2b3yUYLSg4JFV4RDqX/WTFgf2YOnbzXTZldqP1NcVFSuSck9IeMTognHxF
iwDufx/FvrvcIORBc1uYIIlntv6uVAPJ/jkp5Ekz2MisDfj6s1s6KlFhJQruUyoXY0tytzPcoHZS
bmC86ggO2pZjV9Q61Xdz1ucPXMY2U4gyikcZmYSTTyipsZfERrMh3qYNPdjvA+58XSs/iiXWSVCu
qRR1wwLqITPn4TLVtFFze05li28si3LRVVh/XPjY/U5wxiK0QtQgT0NKOoCk2GazatWtQlgIG5YE
DSnUfTzriwoEog0QtuIaiTJOhSJ8RFQRqv5CMw5WI7WredsQLkZhgTUb0fS430HqgYIYV5kI1Gad
Q3U0jI1A4W+2zvuMMYNzYWeJp7lpBTL8eEhejQobIMcSGZV+oUcxwC8TErdM03sQR+iBJo5GyFnK
EB4IfGNI/NuwHsbMD4KRQPRaDZ0G33tTL5xBpwjNVB8Np1pRAu7nINW8WaUSvEgjWa75oAXqJtmY
pGrbjXStoXGeZMkWiNoTCgPcz3PwQ6WP9wh1nJ1uF8vggvwFrGMI7RVW75w4QoeyFpv/bmR1w6mn
+brpNOdzw2e21nc49tuGWjzgvhyfJqWskJSQ9hnyNEmNY3bslmOiQtGLsz+5SvWJKkdk0DGDsivk
hR3EaQ0iYZLBdqiKrtqi2YKcwEoREjTOWnymdwMMJU9EdJbADeWm8bEvRf87cu1T5JqG05RO5b+W
OWza6r//DzC68j9uQRKWnwUPf/7bPxUPwv5mE7Wm26ZgxjJ4238pHrRvNj0sPg7UDpSCKE//GTyi
aNY3m0RT/hXBaoamrXHPLYi26L/+E0XWN0mXR1vToGk/rl27//U/f+oRtQf/+2cVglh1FT+3FmhS
2SZ5wbpca+Hq2s751MXIOCUMgTPmXkKxct26zOZLrNA62qlLMjbb2Mmxp9SxngqQSuFylmqyNjBv
gq72ooRccmi3YZ/s5s6Roce1Qj4A3CJ3tOajy7KzmNHUedAvE3I/rS2xb91HVaf52v5fgeaLMwGB
AFrVuUudiZJ1rizmHRLYJv9uJ0X1shoc1tQEKcdNrEfl8RyoMYAdS9GvW+wzIdiwNnxlj08AZlFh
VPRkMyjFRqhL+9ixtZ9OraUe71sVprFrK7CFKZNbct72bOdeFCtiusATWppujqWeelw6KZh3SqD1
R5wnhuSSq7BkzT0wcIAUTcIhCUFglJ6TAtKEuzoVqrgVy4JtyGU3qSV3VBYhrUddY10UdKacnWUE
Tvc8rZ8kfusk3yqr46D3C04OWu4JpSxILSbhcd4lqjo3vj2m0ZNII/02H/mL0OUVmaBWlUhdO21C
dZ2nxu1SOJSQNa1USWNJ6KtSgzFCot86yeYfm1JHxC/oO+iN5a1qL9l3k1bhwt/JnCcgO9nrMluo
yFysJvnGmJt5cPuCh6rbC3FF6wsEVMGuic1wwkGAgmavX+ltG9x0XbB8zENqvjhmKl6aKMgWF0VB
xMQEMoO02WkgIqSrMT+DpbaGZ5pJofTNWIfAYaut3d3FWK6OxxqF72VoZeI9E0rAnk6nu7GJO1E5
ft2Z+DgcQl4ynGOV3V1kgwGVR6tHHWZQ1A5PkahYaQX5vKxpooivsXmw80QdWkfurHTwE5eZBOME
WS7V0XGNL2gQh7g1+JKJir1VnApo8hzj6wBZWlF3403CopDQQZTac5Cs/Fm96ngIIWVWDmiYV8DD
BlW5eFUnqAZFAeo9tyKZ5FomyVoPtVeOPBF1CaWntmvQelcOYmQ8bU6ybYtYVbe0ijLq5JAbQPxx
mt8Fek/REEc55/vQ0hKIGha7RLoFa1moNulq4EHpVQeb96qmCadU73y2NXbpK3ZsPJl6oSa7RIys
FHWk40H0CP+owmNA4rjEJL6MxZuWcYw3lBSHH2PflxDhlkZ7NBKLv4IIy6B34EA8TDAxsREhO+Ol
om8XuCw6jC9EHd1VabEPdbEGiHNFtadVfxguVLizAaiHxUHGdHmS9kXg1JCCw0wH2BcSpvQezn25
ViQK7daqZXprt2rld4CoX7uWBtMZrGTroa6hR6M3NEagNWXXvvZ11bzA+6wHqCa2+eiwO+o3Dbtr
xtqcQuHRc+q5vmEW8WvdqlnigszAtU8SLl5eh8+AqsUSJPdaXXUni40f9otW6WE/UXUMU9AnZdJG
PGo5BzOpzKqUHqIOxj9ij6zp6UdiaZ1PetzwRbv073qrg0sdyAucgKLZYgSxF7PraDewiYkoymS+
AafHoSOjVfK+IsS3Hdnax1hYY28MLTA/EUrPhwTFyebT8vcL7cHfVBXrDzKJq0BpRsvfXFeZT6tI
tHBAQ4/P5nCu+2NLzXKPbX/xD9vgLB4sfWLl8aLQ26eCfb4KBx2OGW22nk+pxE5zVDMvlJ1ypUWt
funYXX2ct3P3xb39rTm9X7zRhe47/XsB5Oer2lZCTksGK8Y2vvfBUUyBuSKqz4Aspwj7q1d7qOLg
Htkq/HW1gyfZwUpwWFZJ+vGRkrk0XjaPi/t2fxG5V63/MrqcxNzki6seDt3Di66v99PrA7ASdtHE
RbVCbQBtEbleNv3JkFr9Fx+J9tXTXH/Kp0vlbUF3Yr2/esOBxKtd0khcgpd903/ZPbX+PTLzL4aN
dqiIO7y9gy+T02aGPWT/TCOP6ogHfcotPNWtvrrSKlT4LNQ4vNLBh2lrMiNSaH93wHQ8wHruA0eD
SwIX7wECHf/+q9O+utyB1kZKIpOy9XKz9wq1d6d6WCK20QWWRDfbffnu1rH3u7tbx+6nd4dzo0Co
weVG75UB6r4V7skP7/bh93f1qxGi8X0jnZJIXfY71k9XSQShqXPD1N0MNLRgWOY5yr75g5wvn6Pa
7y92qB76+YWZ6oEIRDcSUIjrLS1bdhceBHqv8L4cFr9/cKZ6oKIhOUDTqb627nm9eU29uw9j9/Jw
K7/4tr66l/VXfHpwU0a7rqJL4OrXwa4mqfyBcJiT4Ivp8IuvyVTXQfnpMg7hYCC7uIxyRA/Ma73Q
fbPOrZOvNHTi95+tqR7MSsQyRAE8D+h5OwJCmAoxhV7UfLSaX3rGBkqbe9q4J0AK3fnx98Pib7Le
w3FxME3NokhhJ3Ht3JXb+Ejz73JvcT8Cl3KxW24Jk//qsf5q2P818ZuHB7Gwm2Jz5TC5kqnfcHU+
5eGIFd4jQMxDEbDB2evZ3lcrt7aOvX/9UaOo/Pl1omvucfBz3cp/fij82Cvc95Orly+e5zrF/u4q
BzMVUay2Ytfr3d2Kk/ahvKhP5GtwNeQuFZbqZb4rTuJLeWXcfXHd3y+nMNx/vrvEVnCUtFx38GEP
XpbngW9tUT949xSE/R/YqRhFqvvjq7nyi+vuP6JPH0mGUXFQU67bbeEAeuOm3Mlz4X85an51HU2S
mi5QXFJoOLi/NrXzQl1XbtItNrAzPOk7XFH3nNPco+J43V4V3rBrdvqZc/zFs/3VrPbp2oda6Bij
VGaM6z36BJA+ZFvKvlvAf9v2WBz9qen/d93pc91JCJuJ5l/XnXZl/N//u/2p3PTHP/mz3KQb3+it
QyS3nT/KSgyHPw02hvyGe1Qj54IduiAyjS/0/9WbxDfpgA1QVcNERYuc9a96k+Z8IxgD7b5KSUpD
NP2PDDY25amfJgIdibJqcc5DU6qhoF+jNj6vHpoe2bOdhoDRLQCpbjqhoTsegRadUC0bg4up6Cdn
hzqJTHeyuVJgoMj7fsTmkKwdUy16V4O0IeTbwHF/OjlkR/jEaBM6k5pU4IGDafS00b8t+TXhaZ28
Did7WI5Q0A3OSTCx7ZzM2jNiNdj1VVKTmIo3fyN6NF1qhu/TDmh8EoPZIuOZ3pMe9k6W9dU9rub5
RF+S9mMBJP2WKCJeqSfFxp4kYeW1So9LM0B0isnsdobddYRVqeUtwSODD+MUiV2HNNB1aHgrJ51U
xldKKxGlNDsloWCgxQZXeaqwGaLVqkCsmjwVL4uFsjFN/DsIBRzru9l3tvMWmAFFbH2sxmZjYsdt
twMFRUKU6Au1N4qMxuY8yUdaeaO5kNhu0cEEH1t3bfO+oOyEeh/I+TFXjTgjqYASuO/UiXla9xUY
A7x4SKBWegtOTEobVgYq77FYeXVFvqqR1NhAQ7NQEsBH0uYU1WALkUOgK4L/SrgPzs+9jCkxRzgw
s05sYNJUgmVt76NE3aSchkimyKSj4IH4J68N8ypNa/5fFDqIxS0MjnFHSJXiRupQXtMq32qZcWxW
sQlVvmenS4gGQoJUPY9IzHPrSVjtS510901r114/qw0JrrImgzIgVqIk2tYvskmjNoEGBGYaFmGl
eiNDjEEo5vYszpIf0RId53p3jQbXTtGbQaVEVdip3UVV86vekX3KNZ+guneS5t3Kky5d+ZAg9mRO
69dDleZAuQW6dYYnvF5hyGVQbKo8gMBDQze7iUq0eTyndLwb8OAaFIzC9qROnTeFJxtuSUkWsOGh
fNxm0KOB749h7HWyToLjkeCnMpVeSdZHM5CvsJjvUTGjoC2SVwLgaTGYC+36mEhgIzptOussY08I
n04vjvM+u2sztaJxEeleZf5o2uQGEFdyOmr2D9TGfhCDn6oF6I66g6GGrzSYVX/s1TuCd09bNXiZ
bHuTKcaOACUEYXXpE/mbbdSAeIE+dlbFZs3oaaMzUMfXEKrTbUxAbrFbJJKabQGm8LTuhHpuEzqc
+6jNL6Z+OJWmfED5fJkp4zkj3lrt+aONaV7P4hP6jzZdxsJJrsxs+e4k8gViIsj7IE+TGyU0Hydz
KtKdHsr6zips+QO4P8iIjCIMg0aaWzHLpzyiS0T/FfSoMM3yPUzyIT2eujoGKS4QT0Mh1tMLSpfk
GDf8kAaedQxFw84Xv8pr5TgMJ3ON6kMkdjzlWrxBpzY44w2ZYgFqFcqNr1TEDFJO5lAnaiNlxxqm
O1k7zXIMO2qmD55oleXlNq1mKNGBGp2MSmss3ZkS6ahKaBHOycVM0q++o7OnO6dBDTbwODe0hr5a
ldklRetcQB5exqrbjoEmKq9aolB6TpOnCLNCtqojEtWTzmrMC1m3NiHh9CIJbMAQvWqSVlMtVbi0
etljjAh+nO7m2h6mTQ94NuXF1SsQoSKQqyXFVfsDZtRaFf9XPTUyuVWdmVklHFmE3LBrmVvKOEDn
FxpjLrelbRNGWIaTFh5bTqfrSJnjoU1ABTtxDZGaXrSv63AO0ZRg1LazLO2BnyTMfSmha/Wl7Gfo
7ODl4G82++xtlZDRtT2B7OtxDCuBaaiXlcAnH3WQphuHkDrHs8i52apKCIu5Ks6zala9TinMXdw0
Ienoff8Ea/xSU/PHIMquqrGEjtIYkPbHy0h0JIwtxtoNjykQmNObiVfnuu4XhfgxvfYbs0aZp2qw
yOcBp3RpgLsNlu1kpsmzWksQunEZbvMCAHjWiKsqAFgboUGIM+qgDj6C47QrF5hnDrzGmMxZoBxg
bMrpIo6afmcnuQBHDGWy0WFIswYYl4SPU1RuuuaScp/tVYFjXRhpTvRKnxXnDN1gRzYoYXmpnmxz
1PNnWmyAlAmcay1CDjLpyIPJfmmP2yD/XmD+3rSmjE/i3B43oq566OnReLaM87SzZS52vTG/JGP9
UBdIpuleXrSaZZLNodYnYziqtyl1WgRvkZ9BJCnKTD0hCmA5wutL0AH/0OuDELu5QUCwqXYsdxar
SMQQ32qt/QPL+akq8V3V/BRkH1I+A+4JfSY5DnYLSFZwJ/m9g1IdaBK3HpiNCfaMfOKMUPLrCjrS
1l6WebPEib9EylvImgCsziyIMEjHi0gXz21Pmo0BxPe0MUlpciE4XtDYH08hyAI3qQLYIrGZeJaJ
ypgSRAJTMY7b2wzB+1U/6OINpnryEFpD2SAfpmi/WWZbv2H5NI6iXEwXe7iXRo73CNi4TZ6w/kDo
szS12WrwjRdvsQfQi7R3vtuxZeL1mjCA8Ckv3bbfa5ECU4gn7JiwTvY6pTEsIvhvgORuNTMsHki6
yr83Q6N6QdXkT6ox0PyypwmHvqXIa1aOeiLwoqs/GEPZeEISfXfcl2r/IItkfB+6erZSjELIqhAm
OgxZLbyOtEW7omRc9AjpymDjrHosAtXV1puX5QO1nHplL2Z2ggwApvs0K+dENSc2/pWquk2xQKUb
PdIkSrJQG5Hr0XXYoJGAGt8yWeWcoQQsFADKZFXJZno3Z5FeReYU9PdK3ZRC4kAGRwR+He4hetjR
2sxwU2jaJGEp3lI8dMiRkii+DZh4vSnuO09lXT+uZVK35M3k+IJov7/ORp9tWeyE3xeoKMkR6fN7
PFCa5bdy7m4hi+Qv3WBW0q+Is66PapAbbtykc+9ZBIQ/EWJM1kUYZvA/HZwdVpA3F12pwsPA8J1e
T7KpX1XmOtpF5dwl/M5h7ragptTrIU7BU2eGmvuzNRlkw8cjmTP7uDYQweprag1xdvx/2Tuv5MiR
LItuZTaAMggHHPgNyaAmk5lM5g8sJbRwaGA7s5TZ2BywenpIMIZhrO+xtm5rq7RKDygX7917Ljmb
vg+oHycHOw/NQ6VZdCYTZv0MK6D3GcDF1dkwoaxvECqmheh2qbSNcwgiwFWCjmkZX0pEzw+eAiZa
E6V/CuZTZDKL7lJzgmAUfp04E6470Z6nXXqGtoN7NgX6cLCSBvKLzpIt8rLcaLZHtgzg0JDtlE7m
AMLTH1CoHeJE2AjzXZHwzgZnywJ23dooIFbCQtq/DlI2bfuEbeZOg8pu7QQnD74ZfBbJrtCtWZQ/
MzPcomYrU1Tzhs51ZAUVsIdSek49A8RxhYlKsMqDS85v62dwx1gNmBQGECVIDhE3BjjCZ9RHw7be
3RrKVnzaZdloDrBklK8dBj4if9beEOXDWnumkbjPZJLEgPsdqljFX4CfSXWXT2jiPsVuHI07p/Aq
lJszMMXipMppH60OraEMrI8k+BzmT7JqxPg5sak3gt0nrA6LNIE6ACNhTIhVhvb7sUUbVwB2VU1z
qz3DYQAVlMmZZxZAkDhpqEcEKG25U1mt/SIFgpsx5tkkOUyEerFToZYNG5V7/S/ojl9sFIAH5l5x
o7zJuZ1i4dk/InB15gVJme2jQF6+r2EMf3dt5ahdwmg+6l0IQSFrzZM5U4MIIgVRagEWIhd5wlE+
QeQ/L0WbhFvhJj5OJyqs/mwHc9uriDS1FC3imFEDcd3K3MejVRfQS8PY/oIwNZ9z1boU7nPUDdO+
CRG1buNaV0RvSJu5qsihyWqeWdIXreYsD4Th1b52QjrHIKELbZc1pvVZg6+5t+jBr2I289o12A7Y
wrVC3jqYWD6ujJxbcJYMbraWReNUP2CgFYhayrDexJZNKhjiAEttyRCoKzZnU3GTe5rcMxfCCNST
RB8PHgHuNENJjgaDDTYCehxIV1Zbk8SVbThZvbfxbavsrnFpYHklaoeFDBLgtp7FRJmyDEAsnHVZ
8dmUG/sUjx/YEkCrZ1hzIhfvCUQiNPPJVK1rH30zRla3Sej5+8rCWlo0gpw4A2KjEbb3sTRJHoNs
0mA7JUE1vKS86B74wvPoT9FFgX0V1FrBe+s7xQ7xGfp6zICOIggGhfC9oPV/X0uzIxwsGL5PMdwa
3rW7OAqMYhv5HDl7UQCP1SAtgERLDoAXLfPC8FsPXIqlNRcGlx5zEDbUdQQS6cnuw54tZ1imN03J
bWqY69fOIIP7Uta0TL38bAZjbjRjeAL3/g0gT4d1oNOeOG5D2wV5Gt0UfE/hHV87JCWpIeeL6wxV
aHBR90iSq8LgQ4mD20kVT5GtHlIij/Z5Kc9dnaQnDnNsOEMt3sQmYFLEfmifh35HR3onmZ9WuC9g
tDDBYJdq73NKhJvJrJt1EBEa1aqaLKZCj9AwBXclgfGrsOQQpVVey34Pqffd6JHwlvnnhE2Spw33
mM1j4IT0d6r8oi7Fb2QQnnvDC9qN+zqGZLURls5ZH0WHpa+UF2tANn3DWJfBVLR3rAvGGncOWUd+
0krtAHpaAqzUG2U/hIGRP5CfOykcWjIlR89UdXGIn2fCEYWIuRGVQ/QNy0LuniXWFPwapQ0DMMrN
9A4coOfsNEMgjYxzieIQMAe75l53zCfXC+eD+hgMP3r+MeYmJIPBfVUXIbQjPwdgNPj86wpELhgy
14Bb7nXsGl03MxC4Y6G/xZyKdD6PMGRciF464WPUzIY7LcINjVEtTsLkCw/LNR86qKbZxhlopxK/
AJLH0L0+2dR1ZjyqsGT4wsYh16f7KBbTpgmBRrURKbupb8Sfsyad6Kf3WC0UbwHzNhFQ54qOHqgt
5oiMIM62dMR3nJQogSLAg58gHBLXzUFsWJdZNxOD61z8RFKjYSRxmnz4hFywGa40zuCHvneqQxJH
EYDYxpUHdP/S+rt0+f/FxBfFRARH74vYrr5X3/Pwv/7zlXztX//W/9QTjb8AYrm6DrCJ/3kuGv4P
sMf9C4e/K3RLxwVvObNG7d/1xL+wcZuSyDvPcF0T0MKLeqL+F6YicBOOxw9EpG5+RL+2aHlZ1CSF
ACc0/z3wf5blbzNu+OUFlLwK0facFhdFX9U0ZgKSnS9uVdJNlHfcEMYrwDZMeS+qr7d/9y9eyueW
zZN5fHuuukuHjqUtn7vdL8r8lkmGSd+QRDQ69S01z+TB4DC86USVov2sQ/sT8UTQQogVncN9fZ+c
Iq2u1eewYmf2sf7f3z+GqgkuB8/g3i56mWbKeQWZG44kRR0z7drmR++MGl6/AbnQ6CdXtfvFUGQn
vX8X5j7ci97O3+NC87BpbOIJcxYNQR01q815soCoTbtu3VBanPZeZxA29v5Ac9NtORDEEN4qyzJt
Ksiva8dZnpOvS1b9Kqhb/zMUVItThOH5F8imW7n/+GCz+nKu2aH8WHIsGmGaodbgiJ240+clVsHr
PpfapnOK/kSXatEcm28g/T6GwWYsQV3NN/jFW2T4wkaCx3URfez/ihtj/Ow2stsnYA/P4ngKHz98
aQ6FfKgvkItglCwaxanQWCdGZnCnkO5GQ1a9pkrSIvd3xccfmStM6TJVoNrxzMW7ETmzZL6JEbKM
omKnOLStv7Kn3DqwY4FV/v6FLZoL841EyMqFAR7FtfOsm3pxIwmld1JYRjnIVUTrfhHC+tQUVkCY
jrX5C69Cp+8VQp8T6JVj49qcp+iPUBOBd/T6AeIMNVLTkozb55gjB8IKrs1RxzUCNftzX4ji0u1C
7QR268jngGwYPR5MNMn/WXwOnezQvFHxx4TBDs3P+crLRKG+k+yd3r+xR95Q2i8CtAssJ4haizeU
HXUruz6jAllPbJ1bTF+jA9K1rXwc1nmgXb4/3rFLcyEToZyG0fNmPJyGgRpcgBJFTR6FqXHcx8dc
YPiiX/H+UPNPX0wqhLQgN+Ee0uia17GXH59wlNkEI94UxMHpNSiEaRMLO9z9g1FsKsAA8UimX/aD
dRo6CH+ZTVScYk3wCZzAQN+foJEdvW208F3XlizBcvG11bSQKgeENMBbe5BrhGbpeCZiZLAbTif6
KfTOsbcC+bhALm+wzi7pXro+ORUFs/kFbD51zXSXFQqgXUlYo+REfuJBHRuNIA4XNiD0LWEtHlSZ
17FjlXzcFbTm8zyqrB1wEXnQh6G8AC/bnlgAjrwYzMh8zbRUGXMJtUukWfaDRsRH3+EnWk2hbmI7
Lwz/g+q7edZiCAsdPpJ/gYz09Rs4lALQL44uaJhIkGcr2py8SmwRrjC/+vT+i3jkLnITIbk5s7vA
mHGOL193f4BY0QQu1AROHfmGn6N+5pUg4M7He4DRpCM09f0hj8yOrNi886hj2SmK+c9fzMoTEBQi
NEB1xF1EwO+chwszeFW3trYVPpWgYTD6EyvBkS+BRRVF6rwLZuu60JuETayVmQYcQtbpuUmhcZtm
FlRWYZ5SehzZgr4aadHQdkq9dak200KiH0Qlnsr2F+ZrksdpZeEmbhonu+8naLbbGD7MqZfn2M2V
TF7uvFdhjVncXCxzRFHU4BaaYWr2RD9qtxOpuhtl12o7mwnOJa2Cx48/UenM0wyfB86RxaBV5vVG
5Foo7HtuauSlyedsdMgDygmXcJS16+tQnBhzvo+LeXpeCJhB5wPHW6WLOxV1bFU56eWKvlSYn3vl
QBSEH8Y/i8zKvtmZXm1sTa8OJrENJyaft0+Zt2gmjFFR5eiynAx0UZB8mWL2auVg3LUmjfyU4Mvv
mq/aq8nVZt+yqq+0sj6xEr6dhebXly/HZi1ETrHYWoCG8oBQ5fnKNwnCmA/1pE3G5gkZ5NtZwZLs
JVBWS9ZCuVzfO5lD/TXBELPBDr8F+CzDDRaOIt8Jfyi+NbCPTijC3t5QhoFVhzuKNdFeTnohfZ5Q
p966IhATV6+KcvvWaydCsKpERDvbwssj80DvVgRcxurE9HBs9OddPbgGOcPqXk9JHYjtCEkmsapl
ia0ENBBp0b1dYOn0+hRuXZT7RLaWg06Zt1ea8fv9D+jt9GSxpujzqslCxuHx9fiOiiK2zUwa5pBY
B/77PSkFJKvQdXcfHgl7l2lxjQzIQf71SJwlTG9KWTUJhpb5Jp9cLBXw+YhqcLoZ/vP+cG+/Uov3
yGWeZ99GUX8xG9ZQQWKiOFhezFT9YkHZJH1MBDup9NumyYt9kAEsKntgC1SgxZf3R3/7sTC6Y1uY
KJFBGUuOXNM6TtLWjB7i0bmAPK6v7Dg3P/xJzqNQ2GAjrIMJXlwjX4gbJd5cXu017zwexTXuXu3w
Dy7FhQ8sGMv0lut0LYSDhIFBnH4qb3UiW8cVjqEuPDGxHfnywVCZCAhBL7PZXuyqPPaRWY8rH3MO
ugUPlA+sKsx5BLEN57jbtQ9vUcFiIuyeaYIep6XFm19TBizU/IiIjrG2hI6lhAp1/RYlgrh9/xYe
exfBwkCHBn3MbLO4tCyOoKxEKC+k7OuDHiuUTIbINiYxboeyrvRzZTX2nV3F5VMow1Oq7yNzDNs6
bimODoea12KOsdOko4vAZtwfAO2vlPDUrXBT6dITltWDaWpwxaDQqwcREft74uLnv/31csmOi7B7
+L9QmaHovP7ucRYit6IcszKo/D/xMCJnlZt8jOsW0Q5eaj8hoUKDMffxCYeBPdPjITPtPHsWXuz2
GvrpKug4FIwGjVuNX3jo3Cn8asg2ObGXRb64uEqKk+AwoWLKuQZHaNDrq/SrkGwYAcPKhYGBnY/G
cLOJANy0dE5NZe5DaeUI+EyjT3eR2wTNjkzyaqJX7CHss8eESKHGBYGPjKCYCK5X7u98LMccOk0/
0P5Hu3VIg/k0A6q+OhAMBuLZMeqG3bltS3CEbZT6a6n3yHYmAhDXpt/SyNEIF5fbjC0NxKqO1EnQ
/TGFdKPM5Jlbt+rK6U0Jk7szbJAlyJl+IUoiyJ2u5+BuY5gJGnEu+NRxg8rhu3Ki9CcpXaBP4NXq
c39tAEmQ1TXsEqOFI4wxTpB5kQRufxlmQyQvDKkHiqwokRizmmraVw4x8+tUE2BfEvbrwRZ9SXlv
xPRSiFOrgk8jvWyEkFzmj6YRlsf0k0IbnFqwhJvRc9S5RnumhQ1mpN9EEEOKTNhWZCsjGmPCXUbU
H8Jr8svJAUqGRbAiS9EpMWppLAEAY5zJvAqh2MGvqmBOUi1sjF3YIvfZDEqDkQeTRKWbWrTNud7Y
KtpIjgjaWhuD/q7hENashw4aA6TDFISS1w60MSTkuh/AzcBu6gYcqB0LrN+ssYU27gXWWKGv5qiO
u1R2MK2s1kuwOiF6KElzLwh8IslUv29HT3LA89rmLkx9TV+bo9lcRCWHDPb2FvOIyoz2WqWWWW5q
nDfDuqdd9AB9DT4qk0h5C32i/loVsnkUc/o2RxzSiTYuvMZgZYW+8TMmKN7edB196K1rD3g0EW00
YO8GVQ272CkQaUElSm47x0ANFFUhbjNgORD86AGxOcLySzBEKLGSbgYjJ2c9CEcwCJM9t/xzyk/l
SqhqDhc1J+0pLBLsvNhJYRMBmZy0VdUEjjVnZTjNWkXl1JL9WWtgVUgUeXSJ7Ys3XZB52saVadsi
qyyRzIpUuXeZEmG9blpNffNLiu5wgerpGvqVzq0Cc9oCUpX2QJCW7z1kHmmwa6uDlrUjxCGBNTxo
6gKMH+mQBDr0OrLTXhH6WkUAa+pqrB9qL+9woDtD+xNZmyJqPWfvOWUyfOBt4DYgOEAlEevDV9uL
kQ0FLiintacGYR6SzPIRPoSdaWyQK1VEpfqW3v/BmWiRIOTYRBqlZMdmW19aPcEZ5Oym+y6vDf1r
Jvzxe11WOdAeYqfLaxgKWnJfmkA7AN1NtVr3oua4E6b00egc+0W17yXCyS8GwldtQyArEUAqG8bh
rLPLyLrozCgg/WIaK7FGrlePXwO9j27DXKLSRU6ALrUzsqQljU13H3t8/sZWdBnBbJOjp8iVqbbp
K32q5A2UOdu5aeLceFBliIrEDtMiPIPMZlabinjb6spFGJV+DfCoJ1szLsLitsl1UEJt76tfzdBk
xDjGU8rpRXNb67fiLRrXNaF447cGeQDh9m045qiu0esSXq+Z3kUkjPr7yD/vb+Dm5NmNX6a0XnMr
t5qSad0H5rTKbRAfn1oHQTc6Iphgh5gZUK5S5im5V3kaXQ3NNGC/z9hxXvXgOJt9NAgBcqZV+qM2
dp2/8qgb0z7nBVfnAVqGZk9Dlv56mjcIxLREaTeN3XTeFuNwR9ZHEw1Y3PoIwWsLmZYoZt0Jg001
jY3/BW810XqE9xm3aqZQhU7d9fsYmEMD+UgLL7ussMKdhS6SvLkwU9GT8lUcXnu9Q5AJietuuYXN
Kq0zlkg6p33jGf1N6w+p9121tmVtXT1yMNRmIidRl+RI7bKJRwfoCptP5LV12e5IgszrHR2rQd7l
mRXVF06TpIjeHZ79jty4/o9AFFyd5VkHwigZ/abmgfgyPgS6Ef/UoYlGKJB1ZF0wxkt3nXo57Wkp
jV5HvqKVEjWdbysoR+WonZGe5t2bVgADwOwmq1iril4NBBh9CEmK7cC2CL9ROoJLs0svaAlntOnp
fXgHe0qzJwk6gbkhVi27k6aoSNoaza7ZNPTtEX5T5dvULpe09mtb/yGb2acUtWN5qEjRJtHZN8iO
hiX+e6zl+OgEBHI5vhnekLSX7czUS26M1E2Sg5O1ql8TKsYzkulokhlZIIcEWBV3zbXM0JQccjEn
f9l1PtgUMMZR3w1mX3Zrp81a4ovsOUm8NAH87Qy9BfA/jczO66qLRXFQZjKN62HmJa1N6LbjNrWA
K1xnepeh1WhZQFd1GLly64hmOu/rLknO5ND0GqI07JQk5WlBStcaTuyqgfHDAq0Rdr8tMqDxxMEO
UfqYSsLe9q3rlCnP3w35IcAm2eaotCeBD/UNiaYsRv2a7xXVPU3/Es4UAI5PgH8buRWAVXkbBdQ2
ZktdmdATGWzdePi6ERNGGKHAiaQXNVle9gYN/QyVsRHxrCq6h9co39hnlLpCnZY4JO+y+orptx9r
xpUjy1RyqObXoaFBcGXwXVSXtNfTmxpkJzqFIiIvuAwUy1g36Gm5ZR2GJzmOvpmsEL2Wj0Wsm3eZ
O7LNAG1T3/dgaskF9WxM9BaUWmo+QWABdBWt9Yfeh8TXhSQ4AkRQEjxBgFYafiLXJN/HjTNA+gMA
QWq3oYY70dVpsuu0cg5wDU2Qk1rHsZ+PvRsucQdANmuGPvgTChl+jwedJYdARTSWBG3Q1kiJDs63
TF12vBNM7YiaaG+2e9bg+G6CBAfFp3GcG2mXxJmV3Uw7yOzS+5bwedIkQYb8xQ3rCpNF0NXFxiFm
67aMKUpCrW4IVeK9KoCIREjGMte3b3tUk5dRaSZf+7aXP9A42cHGAlv8xNuLUDay3fx8QEnGWmmT
87xmV5LOb5AGNMxFDW7tNUcV1z1hHNfOEKDA55iefqvKrOd+NVX9E0Wirrata8otIa9g7gY5ET+T
6vyY1ZCk3Z9uTKvPednmqNsrcR6Zll+DME1JqwYY0ol1UGrBzxA4HPkqJR8NCkm/Ntax0rsr8inD
R6hYlHgJr5gosARND2SbTcR4SWxHdADDWncb+Gx9v4KeEWfsd3LerTJ11EM9uVZHgsDsp/BmpNOq
LTlkXw+TDNl5IWas133rzYnyWVJ1BzsLcsU2LFRsxnKyQVH3xhUB5Qh0h1wHghHnMwqi85N1XXPT
yTKDv8teocv2ZlFCXPPLsGVTRgu/XNPZ5bSi1Uj8tujy2XpOYkLERW03vZ+qCW25pncmYYOgcqwz
2kXV1xpfirfJ/Tm+F7YcqnUXwTHkK73SvU3asWFgzejgjlVh5+8hSs1pwaQcogsNW/5a8tGJK3yO
GjYBm08EsE3iT9Cju9z2me8Y16aF1YU9eKSDahtDIo5zQ0QTys0Q3aQ2ws3faFPO397lFkIfJggw
tpKl7zOieW/aqopNBy6ckKR2Y6xigVeiYZdTqAghoeN3gwd6RkFE84rK/xIKV1NrtmDZ52LsUrae
0pq0iywPHXCX7qju/RqiG54WbNJrKF7IqlgrgmnX1GYOsg0E0OWoclFuESyDtiydSuprVwwpYZ7G
1MxcEle5564Xub/Z3/HFdb7JfrzRvfKBlLekWVWGLm97C1HZSic89xMeCUfNgs/6T5J1sKq0SKII
ipsaHltVj4SM6aR3/YnH2DvPB8MigaYYrPuk7qarqU37L2NpA+UmiCw7c6csQEHU4N9aO5kXowHy
TXcHncgxD50ReBdDEfIjHDRMf2DHlAQ05Uk4rG2lNPwg5IXHa1ZNDgjoioJwrXnUHtn3gxBfBWxB
f9mZ2XVMeUmEbk36Y7huxBBXa5YzhFa5TJGZatjX4Cu4Nf+kwN34ACd9lsp3PYanJFfQlSmj8or5
/PItYfahAyJnwC5R2mN0VkwOEMWk18d+TYgm4FlefiB2VVlg12LS4+/WEJKvTGDvs2K2RRtcDS26
y36OnZOBzQvdmzHa4Fib9V+kMw8/9JrcmXXgwfjYVXFEAnaiseKwkRT9Qz9lRXFruYGdnRVeqCO1
hn//KXZaZKh5jpFuI4eBd9sKQkdyOqj739Us7OtTjx9IJZCTSkeVFTOW+SxKzmr/JkaQ/Vkfck4u
xcgmd8XONcbICqKlY+keuB4rGHnjc3I5KSSo/ndMhPUcOjiEzbYOdBRrfegQSxyLioMO+6rwDg3x
jGCuSn5OHnX9bz0Q/E1k1xvjAV6nHhzy2GMEa2pwkrHaeZdV1mfyEgcNl8M+17sES8W/Xvs9rrIo
tR25ZWs9f4dg17qdlU3ubvTJHIGZbBh/nCqrf3yosCRQTVDjpMrBtpz2krXoofFbbU9ZGqcu/vSb
1nJqbxPV7snNHG41DdQEXiMer920G/wtxv794ReFpefhHapadFyp16Ojel30sP2+akpLgkXXBEe0
1M/j9kwP/JIn75c3JUopzoMiuKig7VWr9wd/Lk2/KCz9PfpcSRaS8q5jLgpLDlHEqiITchUUQmMy
HoMNZzGTbbn7RZXAWRTwao6ZBcGGPJBNHrvjHoZwvSVdAQLNaFePmsUrfOJ3zdW8937XfNde1J1y
XTk2xXyQm/6owm1l+DgyMy8ftrC5/kQ4BEgMCLRIX4HvBWLUYMxL0AuvqqzjOKic5uv7v2hR4//7
Rj1zcYiUQyC3+EEKgSX7tjm6MuOMvnJH8m98FiO6kHXhFCcK74tK2PNoVFR5ISjjAsmZb8+Lyy97
kfcJSdLwJm33h4igm0EVzHo0noM9/PCTwjxROT72GkqkNtQWHT4Ge1HJJdy5LpLaZX+rcvPW8VFx
g8J1t0DGh8PY6d6+zMOWMEjnhO7l7cDUMy3cw7yBjL8U3Y2OZqewajnN5no/V3PHqxFJ08WAOn5X
DarZKFepezJKghO1zUVFmZv8euTFI3WLLhE6hEzMemMRbgoz7rxr5qHhxlNZ1MEDIwib5dSOys+Z
qMzu0IU1Uuf3X6xFl+PvX4HAcs4QlBIv9+tHXY92wX6fLzBlCefEHJs3s/r/8P4ob18ortWzUHWY
Dpq0JX2DoSPLU3xPVk9Eq22wiUBufO6qvv8kLfNULtfbr4XmI5MKXCdAUs/RkC/fX1dQNco03t+q
4fjaDIQitBYzBa7Js49fGHtpAzEbSjEUHq9vX+klVTVEtHJ9NNyHNA4IxOHASmFBapyfwY/L638w
InhFHWzV7K5frBcGJEXFCZfU91Drf/qjpkHZjdGW23gubyt/dE8oLo69IShJaOrM4l3o/a8vsUcg
g18gYC6sWpZ1byprXIWy7vITH8TRgVDbQaMUgqe26C5GrdOrrONeTrhj2Lw1pCkNgzoxyrFXkW6t
gYgQUZixhPT00m2mJGSUpg3tGUDoTWcY4qstDt7itsbteKJ5cuxlpOpEOhwKB+a4xRfmFBRQR3d+
RYzOu+vzSRGjEARS27ZpBhzr/ddj0ap5/p49DG7cRSEFk9rrp1V4bdoipOLVN4Lse4QhihJZwrFo
Ki/dOmd/xB6t+/L+oEcmUZYLA4oaM6hFg/j1oJPvTpZdFPnKjYgy4hH7+5oKwMrK4p1KSUggzkWA
3B7hE74/8pGniR+GXg1SDiaXZfYfldEidBVfeu237pNpJKAtiYnuzohsbHeBFebb9wc88pLO2zSU
arQdeaTzD3qxNNa919gipPqZWRoKkd6yd61m6bv3RznyFKUJQMqh7+wiv17syrzRD2bbxizUSAzS
qGUCodyC7YknvBn9n4mB2XsVGkREn7i+oyOzEJBASn3ob+TGi+vz3XikxItEpEg6/WsNkBOfYOJH
NyPCoB9M7fgd8Wt3/omJ9MhXwnA6Ww5afVzxYjWs6FDIpmXcLCmH8zrHMeYMmnbn4UI7MaEduURE
VhZyLiYzAIPzI35xiSrVzam3Ya8WtMg2BNBb+8GuBADq2DLvyiKqviaGd0p7c+QCnzvjqCnRgZv6
4gLtMm89r+MbITMNnFuFuXzOzdljsfxgzt48B3gWMwAaI0SApIq8vsC4arKqnbhAPzXFBgb7QEyr
fUrF9PZLmPUm5C/DaXSRhcy3+cVt1DsKc5FCFQcXtb1J+oSUpTDuTuzPjozC7sTgP0yeCAgWs2cL
/YFyskcCkASUXRqEe8ESOQWuOjIKhw8666zguFbsxcOhMtgNnDJAro50Um4A3evFpqg0CA7vf9jH
BmKbSS8fnStvwuLDtjohAqrjM/dXx9A0m82KcPj2/iBvJ0UbVbBLbC/h07wNi6vBTQOIlnYXxUE7
OWfuJHWCTgJXBxDH3CYgRcen94c8cl0IvSjMIb9i0ljmV5IHgAYpZTNrWZyVq9Atd+U4DJv3Rzly
YdJlWkQkLImRXI7So8kPOP6jL/FA8BdpKC+R0tU7Uv/CNXF/p6SJx8fjXOA8GwGW61pn6q2UNKxW
dqrRC9XSKpBon3ACbmM9Lu7aobJ+vn+JR2/kLOpmkUHx8OY8nukRbGpu5BgSVIMBJ9ikRTOdmOWP
jEIUBYgm8iiYdZe7fkqvlK0H1pc21f1bd2hoycTJeMLLM79nr0/RCDJsVhJ8RB77/8UMMQe+BLhs
oN4h9N+F6VCvrbjrP+FvgmzTE0ySJMGgNhg1s/37t/HIk2O3hZQc4jmHuqWsqov0SCnkWqvCEcHX
We7xdWo9Ue/SgnLenL4CROb9Id8uK4hzeGAcBzCM4HF7PR+GvYkn2xmylW/l095uTeNbqgEgudRM
zuwk2HSWQUV2ttK+P/Cxh+kIGBScQfj+luYiXEDsXwvysLqwwSRtCwK0yrL/8DaWy8OEhzcL8BcL
/evLK8pBth55MIRzuvmefiWaCKSAkk8hTTP7xAt67NWZl2akXdxRBOavR2tZ1HJ3RAoCbz3ax46Y
uzqRJoA3yPgqr4LxyqZRtqeBMj58/HYS5DYbqOZMXnteyF+sazLqFL1vO6PVYNPxyiTO49Fw1u+P
cuwFJS6bLTOfCCfVxe2kGVdi+ONRZc6M98k17Zs1IFMdE6HOBs05BcB8u/1gXuYkLSnozMamxZow
TTUwrxZljp2F9r05ClRNrhPPJZ0w0usTr+SS68miw3Ac9ectCP+7lMtFw5j4cWiB/p38rl9ViHfa
VV14Q3pmG2Oab9tEgvLvrMql8lKUP6sBwS65FwjdTvyWI3d6lo9xJOJGs7wvnudEwqFDAhYzKlr2
NW3Esht3sVkMGxlk2eb9x7oUkc0X7iFuxJzwvGQsRWRZn1RUxyiCx4YfAHDLMj+mkwR1h4QD/EEA
KoEoQNQtbZzlOsWlR0NxliPchwA8EnkTO/9pkC04nKWDRqIqZn3YdPj5Ebn4HK9OfGhL1+nzDxY4
w9nr60jtlmaiIfPCwNHBN3h80dk26hr9qh9Sa49UPD/z3WCWY6l6H8IVwGxBpBsNt1EaDxY/tz3x
VRz/NdjQPMdyWDeW703sNGmn0wBd+dOE+gtFSvTslhH2OrO85oa3VzvofUeniJiXDSTmaaV1o4sQ
MdY/Js39+868+C2LbXSIVDtGAzwz2sA+YZ9MAZ+bpw6Ux15P3hdMqFSrmHRmpOqL6aYYgQdKwShB
o8K1qLz6N9CY5Kqr9eCc6LzhxOdwZLVgm+bwSbIoo5af//zFeMKZiP8FI7SSNmSMSpsQso5Zf+Le
HZluGGV2vHLS4lEuProBjWU6tBxBkJGoJz8O7I1SZvAdh/OpXcbRC+I4N6PyATwvEcJdDM2D5jkV
j1ImG1SczbaClnNiL3N0FPCKzGZUVd4KcAPplyb+NNRNQeTu8mEQ7YZDHLil92eQY3fOZYnlGeFz
oqzx+vkQpixcPJ4MBPpwh7cg3siik3clbLZP/2Qom87TvGfHjfJ6qKweajQ5PKRyaMob12/QlyTE
Fs/67T7+/A8GQ0ZMcY/du7FcgESGi8eZU8wwwIW7tm1wFKGA2YBwyHbvD3XsWbH7Y23FtcjmYfHy
zQQkp0YkxmHEzu4SPXKvHbc7Rdc/9uFCDJBz4YkFZrm7zdPOoWXJe5ejoNVX7dTHSIai/ktI7WtX
tn6yef+yjr0ZlBGxoAmQq/h4Xj8uq4GQmDm06oBaIimeMv1zFaNn4MgQnnhYb6+NQgxmATlbkD2+
49dD9cLwUjCaBM8XgHlCX90VbnWO/M45I7O2O3FhR0ZzEe9jFvLYoeD1WIzWWhq2bkL/0FU657Ng
9AElE5w/o51ufRX6J7ayb98Pgs0Mz543J5z1zcV4Ea4yQe4zkhKyPp+IOkeeY5n9/fuP6+go2Ef4
jDnHvUGba1rnDNBssK+WQfIdQEl1DSAlObFiHrl38wbLnt9Cyeq9eFI0AqagdBFz5d3Y3RqGLwlY
ymN1LrLeeSRmPf3z4cviFcSugmv2uYP1+mFZTlqhRuW0gQmfc0Bm/opy+UEzMEsvRw1IVfOEDtp3
WSYxtdaHItVxciws8tOADmrUrUW+JpCeEEGdZ3biPr59WszraOw9jqvsW5fLooIZZY8dDbcxVe2l
nGL/Sm97q//w7C6FjT8XXxyzO0fv13fPzTSjcz3yhUKrIZ0qyX5PJfBdaD//Yly/Sud6iRN5c0EO
civJ58Tp25xP369HCpD7aq2uypWhxugpK7RymzThqcr/240+w3DsZT/hoYnCqfF6GAnUQrkS/Ajw
S0uhanFj66If+8S66toynblfnpZsdWUTnB6jivNufV+gTMwNdbIbd+ya5ymEgz+zCZ2/1z+GuCcR
AfIqV2OVdgWgPiu8FETefnQvwNKCa5QXkwnSwUn5ehh9RJ8h5mphIXt341n979zSg7Pn7+z/sUKv
sELPRaH/m1F+9Z1YvH1V1HXxH78IyGvTl7xyypfzqvsvvpCt/wUShL4oqzprFvX9/+WVu39Rs5iF
BdRIqFTP/9a/+UKSP+OB8uGD+dDlzDn6dz6e+Et3KNjT+9SZ8HjaH+ELsYXjxXhZENNxbz0buNiq
8vnLeTJ/sff2gcTBszG6TZXiCFrBnLQ+13Ba2p2BOpVMl7Rqf3e9Gr/GLUYInRDeBleKMg6l2Q/r
QpJzRRdt2JhBNZ7lfXyhgcN+NHBX/AwqN7lN4DxfN60Jg2UIugOCYqLGVBF2d6GwUhNuJhv/yYuw
35CrhODU74xvo3C6e6+kMDcQi/04eHm4K5sYxx6wthX6LZRfIYsL3m+h7y2+sM/CTOp+hdWn3vVt
XTk7XQaJsfbaWj6aeVMRtSmBERMrmjzRMPQMcl/j6SwKVfHLtXR+tyrlU6Q1csO6dl94HmI2MQEU
njcKn+su8q7FBMe9cHCuUMpEo9X3hnZBdCtzdITsutj4NeT3HpvEjyRo3T2HK+3CgQ9+o8A5XxV4
9J90givbQzAZHMhFozTn6zMyEnq7tdbRN637fHCjDaIT60nQsCeaLxkesrozP7cambD/zd6ZJEmK
bF16K7UBUmgVECmpgWFY5+Z9FxETxKOjB1U6BXZTa6mN1Weer4mIl3+m5PxNshUP3DBQvXrvOd8p
CYTCwZTMaNF0obljgQbGhoo0dQiCnlsyMjNnjc1qRAJXoIffkPJ7UffRL47Ttp6fTEOnX9vy8gF5
VMYa0pqtHvUQIHV3Zyht+TLCcetyhT46dNcrrQNUdunggT3m0zFy5+SOXK3kOLWFgQf60uSfcssu
H2uHsLc4yK30a+LgxIoWQEZL3MuUVFmMANjSTMPVJy2JMyO6zfkIEC+5DXS6wDmkpXjH1soSNqUF
in2/6mE4jPg1+CJTpgeEUy80ql4XD/1/gTgG3Tb0qbuBjNYprkAwnBbXg/KOxq3flo3V3idjKr5o
fBvooVx1CWm1oqGvv+RGdUsze1m2QdBaBw67BYFzrlkfLcsNb4PKyV5G2x/2Lfmzz4ufA74a0hJe
6dpZfuTB2x45Io/JEXGhc9NZXnsWufTvs6LLjo09fzPcpGDipYvXORiLmIGEhNlehx+lcsVzoi1c
IF7tqOceGekl3Kx6zYkGzI6Bs/ANJUqT8utazVmArf0UzktoHMxKMKHph6bZarNZa2jUbnD9Tr6G
6rpY6P/d4k2j8w1uW0/zbU7rVG0JHBw/OAjrb7O8AheWulUBPZsKJCNLGZ0jkkCBYFe5yS0DDYSU
FVLPKkbRGKQn04O8sxl6tyiAGwYFaTjuFOwDcfF/maPVz1emrE1Ec+aFaaeFt8ZUS91OBAZM4jmc
9+D7QeAl7zg8XQzwY3kkMsCJmb5DYwE1zy08PGdz3YynNW/tuGhIL9oApk3jtbILXmUJd69b5wrl
ZPEO5FOWO99LYn6/otZD3/kO7+N0aT1z8A72RARU+3X1MMOVQWSIgejDwcu9uLhwAf13RKB+xwV2
7+hAE9/BPR1yGIoi+e69cwbbd+agzCYAkTx9SXrH6BEuoZpc51M7NJeX4R1fyCk12LNr8F6iePfS
B91cPHKBn/caySup3q0OWCnKdz5iavOa7lDCwgtO5gDDHt4fcIrmVKZfg3fIovcOXFzf4Yu/I2lz
fqg9XkwD1UFAYB1uRd7em8MawP7NPhhVeGodtTyUqz/tCtl/atJEvalOhKe0RWQfObM4jJWHTH3y
VFI+2KHyH7usQJReXhpuQdC4D50d7nyxYMyT+XeFPHtjGkv5hcqRGCkgSvswdWXzYSSQV0dEIaNU
Ln21rIe26INYd8wizqWRXYDcLBb5vh76Mpm2VRCumrTFcRVRYxJpvU1ooiPXF3mYbUOCOdtDMnsb
jPWpf50LOdi4f9bZj/t28YOoX8JPdpDbYj/M5tR84f+bOB5K130xHfwiKWakg+6qnUUOJIkyksw1
Fm2APaps0yjLvBJ/a7WoEreLM5y9lCdGBNlkHuTiKwN/qSXlziDdM1QG+qwc2MZ6ZEA+ftKrkuGh
JEDD35RK+fMNjKid6YyHbIKiOzThHE3a+rYAqRRi3jUIh+Z977nS249Ycfz9Wrx17fqC4Hcu+L0M
Zzkmtlvd+iQYNKd0DhQhq9J+trRV1lHDbyD2ah5CuZk06MqjLY0ksgaPEX3ZirMWQ95unMmunpdF
Qi5fBt3u8JDyRjn9bbiS2R6hEyVSSRXdeJUYKk332Oz7aK0KAEZN4qgRYykaodvqPf4TZJ9p3wZh
UZr7i8n5VNXubEH1JvohrsQAYxmE713qLtXV6CHeiVXe1U68VL4oI0sOtNNd+tdRl2XLQ6uM9VuH
rWiPqj17Ngh/Wk/TOPZiDzi8OgtTq2/K5IpqHLX43Jdj5hyTDOfkNTJEK6oc6Wd3KuiD/Kb1WzIo
QMlLM2raOm93ed1ND2qoZueYig7bTl6ohiCJ3pcLzpLF+mwMUPv2ZZVf7H/lagI0SSfWX11l5m4t
ZfrQw2Je7zUOOyCz3iRHEtRVckjrIvzcNXPCy9vJrjC3nVRpd0hzCChniS5+4xjGErvEn0d+CPx5
1eqi3a6ANB3KRoreiOkYOD1+ZmzXVwExGsR6NX7q4jIzJgKT+BzM2VOizPCv9oSl+27Sv7C5+OiI
W2HNN1ZOiztWnK7lNjVqSjOp/dnGcomrlVvcJ8Pz6IS9vRXFtMcjS+KE0xEPSgo6WaBb7XS5viPI
PgeOCzPrauqGqWZbXTCH0fSXSbTCa52AMtXhrm2B/ABDHzHflrMUBhTfoQvPcm1AaIxAx7stvp+Z
WAAcSCMmRIjTQ1uyMSUeKPxyGuS5LUR+H058sHjuPQjGZetg8jZVmX5UU6HAdk2OmYEXXvFwcNkF
cIZKKywDg1I3yWiXwz5cerM9z1inimcnUYY6hYPOD3Aog2tsQ1ZCZIMcq+0QYFY9hlVC2dTOZvFk
isn7osgNHqPSpaSIGwztmMZVHroxTn4Zi8aygGtNJI1YKeEwFicqitKFugSJ6AQgBW2Wv9cOSecb
qMu8YBkQXdrS4+D6mH0aeWs2S/U0CTst9h4tr/ZAP5sZchpgkT1SWeTbotBbLHLWHhtJIk7lxPSC
doFXingiP6HbopzH2dnJSpoxoThA0PlS4lZN2JwRAl6ROsMa0h/MMTj57WgeupnVzhLtkp5ZoJZP
RUo9vO8yczn1OV67LU/0uMfd8iXwiqPENT8XbCqtWHjwvV3iiL051I8264wx0ecsvPt0sF+yLP/a
afJATGNb+/bZXIJTkct80/U+jrum2vvF9IkIoKOq9XacqzfR9q9BI14Xt390PJjdxtpakeOBWa4I
gO+LeokQ6ERGgs5jwlIxtZ+oux5A/J9RU+2C8cvQ5Z+yxf/SW8upww949LqABdiYHQIrpNWp49JK
cNkTlLpAKsC/ugvNK63Iw33yGD+0qJYis+0fmP3a3naYqg9lnfNUwEVE+8bTWeIw2qx+OIntapH9
g31ryDxxn63MqqJ1FMRna9SzO9niM30yrUXcKYMHbNtwj7MjjAV+ptaDdiKDA0DxjCDzc12ky2Ph
Z8P3aYQ0c/JkYRMj0RuImLpMvYol1F+k23sqymaSxWkI8e5tNJ87O+ipJGgYZHxpHkILn3qk1y5v
tsPgzK8u6dl+nE2w2reVNa/ngc+cQ0UvZ/u0hItRHBSSM40fnkEConfoRXuf+G9hFad+9RSZ0O5K
W4HWzThg/6KG3i3sH8SWVXn6ZrdZEvAtOZyzlErr9NrILBOLkFiyhblESGq5m5jm16J0kAN0EKOz
56GoyuPYyM44W7XFfE3NKP72/+0ndPmX4ceGgGM6l/nZ/9xPePzWpbn89gc/848mgiNIL0NaRHPY
Y2qFwPpfTQQnIPTM5eQOaSZA7C04vf+ziRD+xrw3BKzD4BIhOP3DfzcRLOs3j36zDb3kIsyD4fJ3
mgi/trhQLOKOuDBRkFuBdfqlgci0KwzUzPwTsyRu9678aIId+eGe3P3ekPiz1uGv1/hlJOkO4Vp4
YiRON5cc0pY+i0MLLsmfXwWk7y/tkMt1Lk00PgZtF/fXUdclktNfl4I0zrJqrG2Rha1L7FRjfG3A
/H0aqUCAZ+Hk++j6ueAMY2qmEdVsD8vWSjMLqH6Gff3AXlu31wSgZMapF+P6wQ66pUAQX5XfSeWw
locc0fwSz4ycOShMDn7sUlV+87HQa5AeUZPZZJalqlVnXWLUpiT0cNgAZTGURcZOgBtKBgqKP0nf
5StTA0As8Phqbw+/pA8POjMzDEKjQS2ljFaNUcL5stwAfKZk6TLPqQ6WA19vQ3eqGGPXUe1KC3R1
v8i8Q5Ux0kKlr1EO3hMdfIkzurNmwkFDv7XhP1yQiq1Q1lczJVeduQWpGB0LFyz4Fa3YQJ8XQ6dv
jV1EZJTxyrAt4eis10kdgixo1lMjkH2z+YFGirKSQBXwDaTZbMZ2VXz2UK/LkXAY/aENdT5HqgmM
R7NJi6Ptzfg5c5Kgrlsm/tArrAzWUNEF9XGSJftt7fTOC5tlN+EUC0RLMdBT/Syggd5EL2KgmMtr
hlkTHk2Y5wCs2zes3cOTtQSYnn1lzo99b+D9xzqdtXHXCILSAtpSZoycw0YTPPE2bHqICzceF2cO
P12aUJThQAhMyoi1xgm2KZaF6J5RpfrsBH0NJibDW73T5li+5EE9tFEm/fSFIDho9vhkx3QT1K7z
Og8NhRt8/vLRboLkJXGg62wdyAF6y57WnmmPEFSiBmc9OUNivEoo1Tyvc+9Stbhm+MXpCI/f9PDs
i32jq/Xe1Ssj/U6DgCXNqkbHoUzcn1vHWiyM/ozOH/vaGN/S0cLrYM0WuAAxTu73VYTEbbQMOKqN
E+jG2BR1lgabmdCHndXjrgYCWQ/Z2TNheibM8teN1Q3BvfaCnr0cNNPN4hMWs+E8lbqXsCASG6Z1
CIpoHgl9Iwkmy3+favy3V/1DrxrbUkhr+H/eW67z5q3/X/tv3Vve/7TB/P6D/9xgwt8YbjFtR2pj
CZvZ+782GM/6DbYoYxTmXfDI321L/9xgLPc30Pcm7DYm50iMLrP6f3WpbRrfDD1MetT87EXh9H/+
909zov6Xf/9x8bdomf+8Lntw6Jiao4eG34iO613j9EObepqbsFsa14aqE9p3gcdus+LJBqOxtDd2
ZX9ii7oFfpDF1pBu1zowI6cf7Mgeq0Pjj9abWnV4LII83Um/gyKAkZ1j3MX9W8PnCZC3xI4uEuZf
7hOxPphb67a5QZmdn6FAOZx2KiLoLpwsxrRFbKb+ErmzXW0tSnWiOu9Un1DFL8XtVGBwz4blQS16
3wfphQMRGLAWu9eyM+Z4mVIbLFJnAzGZVJRDMn2WS9idB9Ek0Ip0TjJHQdjF3D0rWA5XID/dL56X
9DuSP8jc4bL70ljGzWI02RvLtPsYlFjuC45/u1x6X72suZGBy3nfG4SzMSAOcVswSFqtXA4ZOJsI
l9tHaVTyOBtBd0cQi0/jjUNeMdvBvl2W5YYu021q+PXF80CCjAVqzU2a+tNEZjW8w3qk+xCClXAM
+aKkfuyTTu+GJSxue7e3o3RkGGW3lsHKYoxxSUeP1cS9n43Gg+UtgZllZfnkUfk/FH1rxb1odiSK
iI1j0y9L/Zaas2ucrdGouCAW6pQFHSDCtYgHkkq3yHefsW4YSP2NdoPqmSCkpW+OOWiBS+pKGjVF
4T20eqgohgOCOEIO4XQG63gt9cM6WJhI3KyMOUc2Jy9pj5M7045FlxfG+LRPJRCjV4syfUuDQG6w
xahuU6ts5cxquMfR6PqtPSafO+YisRxG9UCr88Uz3Vi/d4DM+aGWy10ajPRgcoNuWgAUeMzsV3sY
zY2sCHkMlvFjMDevRiX2zeUoAAl0sw7ousM0M6N16k56VtMR2TDO4t7rDjMn3qMSrJ9LqY0LQwBN
ySC77in13ZUTlrUPwuHV4RpPmeF2B1F7/dvad3cjsFyOdp5+8jPZnS09fIKS9FzM3osMARysaxEZ
3bSXLRwPKCflvTcb4/fU9WHWzJOP9c2S1tBEPUew+YgNZ67jMSc+6Ypz38zIpgvsWzNM2hsX+QnO
i4LeAzF/SX07BlVR0fp2y+CFVFIOLhEtiUVEKU0n4A1VaNxKr6/WDbIpigdsBCGsiYo4rk2j4DPF
WYKqZuMS4yOem9JhIys6W/l8F1ZGTbKwfu1WT5cgX3KrnDdL6tnudYnn8hYpZypvHLgCNH5NqDCB
vaU6LtXOycmHicFDAjehjrY4D7cu2A6fZJaUYUEtX7CZi/t5RDYO1QuRS2T6BvZGMCEg5mxAQB+x
IE/piZ5wfpPSJvD3/ZCup8QwGo7VDiQBKFe0kDGdtYrXDW85r3tJeupxnDSUPd9Z7OBYatcbt6U9
J08gt8JkK+hTAiYLK/NBTMz+o8GRDZWJVJKYbTj8zq6EsBEe8pLOPUAkbYOtUMG80rYCTka1o9Vo
hljPEjSckFBxTQU2gUoHo3Fnb+vXjuh2NhH0arcmyMc58rvDGFNNhrBnxIRtLjCNIt8OGRrzaPDp
7GP5n5NXc1p6kqAS2ZIHKBvvuc86zrd9sbQFLEKDiUpa0dK58lVSQ6LzV9oejmQo0mYZ/IhF5P0r
iemp9b0gWZSWVRdk9xNyHIB3Vj13mxSv0HCs/DIEyZTKYLipe3+QYBeGdbhedJMbN11IHBCt6TFd
7kKzD4YnA05Nv6VZZh9wsPAFt7ZHDmqZkLCF5CXHsl11BkBu2531m90n6zf4+8lDGWbckDbMlzDG
nris3H36RARbdo73ZdKTexdmiX6b4Q++uRocFKMcZ3K2ZbW6RGuyt4aXdK3c3q8emvor7dfK3tF4
kt4hpQGr7kGN+GUsdTguNOG9EvaVM+bA5OhaAxibh1ua9PZuso3pUHnrlUn//KocOuBFzdDceym5
V4Dh6BEHepvRCdwxDmtvkckilQtNfetLkFNrUAuIjZJ7DIjvzUqLdZ+J/GbuhLFfiLOEkNObZ1Tk
Mm7q+WgKXrYGVBzzJGzc85xuUUU0W9XL/hrPy7JZrdHbCH/Md+FoIX714dHJMNnLLheRw+AoLmfG
JVNbP9JevU8dN4kk+yfsEiBiG6biBDUvZVo+d2ZVGuekdw+1zRJNxCvCYxf73acSFN+8N630rmmF
PBEoqC7FvXdsU+PGg6h4VRrVvutneF/kLCXNdTZL83qs1GGckjdnrQnWq9rvncRflI3kb2WGdZeH
zAvNAu1R3wf+1q+EA44oYU1o75LLE1pTxa8U5YRIzQZYAbo1Ezrpm1a1OlqyZJeYoCdL6XyV2vtA
BW+e2l5n7I7iOiHsl+Q4Ka7LRU3bxCZ4kATXA/DX2LDqA6HUpGTqof8mVg9SF6NDWVb6wIyYkr8Y
DMhMI1tzIf1XLIZPnWUOR0ibM2pm7Bp2T4bu4HSfCU8uh603Tw+aBJd8e3GMLfFgJKvNTgVMJuKM
k2xdelJbNAbOVaHh3I2jkT/SWMszgjJXw/9q9FaXnrKCcj8KyqDyXlVNJFWU1a697hnCLOJmSq3h
yjaozXZ+uAJUg8MxAW+pS3rbfSVJlYZE1iT3AIPEBZ7T9SbnCELntEnqSB62K3Fowp+u3BWq9MYf
1oKzYDvQNUuQjTLdQjxVu1b7TVN9yR3WLM+7GzK0QNsxXyAaIe+TzVUN8OBAv1+gIyz9oHGY0a+W
dcKmxqxNlzbIlTwP1de6JnooCgI6+Ac9gHVjrmJ7hIUSx0eA38gfRDd0cSqOYU3pTh8b0DRMr7Jy
tLpdUXQuK7StAKBmGfyo7ZonbnFaSrlYz01Qsfk20KLyA0QZJuVMxpzsCo0olMpCVFZKCYLN53Ul
s51JTErPuYcT2Yv+GmcWiaHKyZvqTjAlG+/MHo4nx0XDWJM40Hp8GLEIGxtaPs19aHYr3CW3t9T9
Qs3zcXCzyb1thb+sURG4E9C1hnjdbWA3qf9opJ4HCd+GUH9bKJ9iDoomuEzAki3VIRWVPPBb9N0G
3HeQHQVp5iSxURq0u8HXeWrGZW/VJ+Y8FVUD0/qNkYZD9lzXS0kctF6CKjYGrzEe7JWkPbKeD/i1
DvlkNxFLpCKofN3TWu0O8EypaWk25Eggcq43X4VTPj7lrgsQ2La+hJnxGfjUmHEiz21mfYkRRKWY
gSq6Cb9mECRxEbTPehCn1jRj6rZtiARj1zouMwxzlXvisA8cSCVbT5g+FzVPsKWuLVFYEen0hO30
9bTvLEhpgn6Q4D3ZCcMNj65ZhRFK4tOo2if6OniRNM8P8ZmHMTG25B3d9p2n77nBr1lRZBv497dm
UBLJLWAm6RIWqK9Oy9wUh2T0jpREt6ljyY8sY/ONNwRPtJMfCePZjY5L5l6FxrtvPliFRVeob5Nd
K8IIWMdLpeRdHzIptJvPhFzXW6/JH+3Muc9oMAB/U/OnPG1gKKGtlxL5gjmog8XT55XZ1pmlgxKH
7gv0TtAA5frZ0sl1pbzHwU2sjeNP12BG4U36oTrngQ3p1LlURCJ8dRV8O7dtv69TOhAYaXFWYVI2
+/oGV+zVZIV72lTXjKvuq7p4Wf3+xlnaOy8nRRne5xc5DuQ99KmxIQg32zvZAC1StR/ylf4ASCNz
kywkpTeVlJ+nsXscTf8B4WoWpel0nbnhgbPUrk/Hq3GmDYA4DrtJ55/XpqcYpdHhL8ONV1n3voQZ
A7P0rgi9eyLZdoYzvEwtnADT7kNeUUIqnVFOmyUYPrBVUyLr4jwaFlKQNNhT6n5oAR+rRbGJYymK
FE34RevYmeQJ6Q94TKOnkxPKr4ntdftUB28dCiIng1DVh6c1XV4CjkYx9qd6I1PvK3qF5lUChXI6
HQFc+kxyaDpEDVGabl59KDgMsbfIKbhyB/Fq0q76ZgpjOidu/kyjcnjUvYgmk7j5HGYrCYkRxtM4
Vcmpqwljrc2rhqRnLFbJnRb+3mvEuefsRn0ZF745vSzjeF7lfFdysLpRvv/oVkOx5fhrstTDEi26
OTjmY9FHPh6aT7oiyNgr5MO7aMhz9UveWP0WydC86Z2cYxlBt5FXJ3eInWQkwtXYhmT1XiW2qOOl
t/h6Frhku9y1l7vAkXdlwqQ0pbl51ebyy2pIGo+MtM9sNnLjz4sVQz1dHzukFkf+DCYhoQMJb4ER
Etd58Y3xdbBt3alFoJ0oHHPhuFtHrxv2EBWJ3NWTBQSL3ZbMc/JkETT171no7iUW3cWh6IJWG6ii
bjnFkZ3e23Y+HpHg8lMumbMHynSS1ocODN++fE9g59jjMtCHWXOBbL3ntKcamPGuDXpUF3AlAa+l
CMN81GaXjHfnPe89CEZPsE4Y+gmJzmJtdNhfaGcT/9WubaM4z+/58UCO5qdpTuyP6+JrDWb1gsBD
t5tfFe/Z8yPEOILo2SwuqfQ+AfV50S3hqUQO/Um9x9hrGjCSNWEp4nlCIdOnXcunMrRotoWh9c70
MuCETiOn7uzl0AMPgIfhSXsZB55Q15TkRJtR0iIfbL8miZxOEEL5cuxGlEcph/S+tIaquYJ57Hx3
Ukc9NSmsz50hUpKxlzk8Vr3k4Cln882r1g+p6xREFgNz3rSw1U6trYNpN6+2QHij+tMQJHfMRl9A
0l4JK7jpjUXW2w7lxXXtz+FVUwNe2CnXSGAbeil6n7G56RzjavZDDj7FjEBqghYOS0nHBf2Ytsvt
qGJdIL4PYnPH0HW0YOetd66uuAlqjZxMnG3QlWgMySd2xj0S/ReHU+BV5q83RpvDP9Vt1FWgJheD
MOw0WA5EphLQHiDgUn1907aEQLgeYU2zZb8MBCPG9Sq+sg/dzC4QTOU8zoHIGAQ7FzAOo0zjzQyb
8DFZyPmO1z4f0l3Vjw90tpIzhgZYdA7J5E9pS3psrI2pemjh21rAhElsii2Oc6jIBNDpMxbEcL+6
PurptqDnSoax7sorR7TXZrbs2iLLOH9MNlJdIqntr7053Ng0gxK73Q5GzzSv0e31EE673JSfUbj1
Zw3WeQOo8yPE/3TfkWMECdvPWBntHZvRl5r2AKVHqKooZfQYOegXOT5y8M/od+BMDx0EYssHmknf
jHSdUS2U5pvrtafcnNr7eUbK3rFg7tme1+bxkmyMnEErR9y17sh5kqEhW+fUgxT+R0I2/EVS0tFl
dNsSfusbpx/uzmiyZjKRphRLgVnXsdnZwFRNRtrlrqwqVIhtXQO+aw2Cs6lDef3d1L8w9CAo3LN3
Mwro1NjsNKmEuzX3SCtLOLhXEQ2A5RXU8ITgfui7r01ekYVLyHYA46+sNS906ma6u+5UVfcP3VgB
ovY76K47clCmLg5Fgqpd9Ih0vxBV7X9YsksjLnMnI8buq5vIXUgxY7Z0IQUiBWDZQZfVmTECLHaK
3jH0Z5mVnnFqhoV8HGJ0CH2uacPjJ6N5D5/hkYRMsoq1KO9cGMDfc2UqMOKtf2Aa5FGrD7T1pDS/
tA79uA3wmWlfV6N89qHsgqpY7ojgnTZ1avZHfxy/1e1aR4yN9S4ZZ986ycZWEbDgmMT5ITxlczCt
B8QInXMPoXnGWGQFbAo0B8sh4nAaFicdGoveWhjdiTUWgZT7gYL1q6oDph61GSzflUhBthCucqE7
l6UOCRNmpb3Rom1OxVwm8kj+PKqV5j2ptnRMMPQoMdD89W7JkaVUdJBjQ7BpMEcx84JOzEUumL9L
B9E5tNST6iIpTPshucUaj9CwNVs3Mr1g/qAw+zxnizJJoh6raCjgQOd0q24qx5xfGPd9blenO5p5
TWeJHs83N7mYWc3UQ+boi2oPZRIVbK+F+8ycHVlobwJ7VtjwTysO+0cHceWBNyEM6UZx7S0akUlH
ZpP583lojezC9HSStL72Szlbj30B22bHGtMoGCLY9g+OlwN3mJBitsfSTvribe1M9chxsE82HFzV
elf1mmjruWhhAOIIWbwnbzK9Ku46E6VYl3sz2iDZGNW5a7KionOHqFiTwt08UATL5t4Jlrx7JjTG
S49DslhaYS8JwWeSnoFSc0Bl3MbEXE8N+mSGgcUGEnq9ngORcA+IOKFeSPqqyQ5N217ovoCdiyc+
CtRvomxHa2eZJV80yIE0u6/6FnI7q2b5McHkjWAJGYj13bNU/Tnnu/nOcduqPyjJYR1FabvtnYph
XY22tPk8poVSYH/hOiEKZiSHvJHxAOB2rJW3CVzzzy6ReTo2eGJoRsJSuMoHiygOpUBD89Vp9rMh
bUMVo1OD1kqiSoImzRqcx4QdyLqj1OucaMSMfU6NcPJ3vCbK2I4aD1iUzOZAf9FzQ/7qoqZgLrmK
GCxzds/pB0WMVhdOKDJdHk9jAXweUx6nX/vEScKNb+DbPbGwGWVEa25lhRiSsNvA52eGaRQVtFzX
HVnKZCL6+Qa4c3YcLZuapKj8y/l9zHmYGV8VIgZTZk5bWoWSX8B3AOr7vFk3s6iq9BbFRs47VIw+
+B5mAEZaT+KDTcL2x2nW7gNrBFWgLw3WeuVT/iPcQtRWsNdTbjLbyD9PXZrF/tCNN2ur1ut0WpyH
ystx86UBANKa7k4wOUc0bPbLIpJDTc18YK49xyBC0+eQX/VAxUGZtOYyuSkcNUdrH4y0MwHcV6tq
rltrKg+B7N4y64J2N/HYtR4ipIUl96argDTDPnSjlnR3VsHUvemS3D0FrkGyuOccjWD9VguNSmiB
yctpep1rjOF2eBElWk9B1ycAlPvqo7Ca5nFgDT/MVuVtVjk89AGIeBU8uLT4vpBB9hT61YnwI8K4
qUm2o2mLx2YIzmkor7vJIPW3XfaAWrHv5z54Wvi/rlcwPw2Cr6irwl3hTNbJry+JkEWBSE3n3IuN
MQsPyRUzHBo7nvjdWPzfUeMPo0bbAxD0Z6PGu7fu//3fH2eM//iJf8wYXYFtxbF5GTzIGSF4y3/P
GIPfLq5v0tIcU4iL7/9fIhb7twswiCEi/QImJ+SY/nvEyNCS5EoLh5fH3//mhPEXCQuRTShXbIyl
RBmB+7poZX50wUxgd9OLOJYOuTHx2ILjBw83xD/ckT8QsfwiLvn9KoxMfRefu8008+ertEkvWaPo
iEO0DeNkNDxO9XP1KcWUuc3L0PgLLuN/fiqmtty9gNkteI1fo18ra4VCM1Pbj10IfzvQM8Sbyfp9
0v7TtPbH6ewfXcW5kDoveQp8Tb98KmsMOOiY1EyFy3ALyE19HOS8bv/uvfNMTL9EzAZojLxfDW5U
dWY2+KzSc+lmfpSFM0ObsvM8Yp3DhbgGS+ns6c+vefnWf/BG8X1xfr3YWE0y36z/sPGHjcP+R2wQ
lXpjn0yD/sLU4+NBmSn+4uP9waUu03VEVBf8EYFoPz8aNuYJBtEll6omJN9hs+4koPQITWX1F1bB
/3wKoRCFvFHYPi8ee163H591TwqENA0NSjqyxZEEH3EQXjGcIWqGt5p0n99dg3/n+fjpehcH2g+j
+4XOZSsmrtchLpKH2kqkEReTyP/iOn90Cz081Ejk+HjwgH6+DqahdclbT0EDUtkUkSteLNshH9dP
RCGov7jYH93Edy4w8dQmOLNfLhbiqQiYdymOC3a5HafOvskELBfPZTYt5r+fM45Cg7XQp8FP2DjL
5M8fbnLHhFwYmwl2NbobgmzsOB9sKmrs/n//fRbgcAmUQwsCcPE/LsU8BNQyl8pI+HbplO1yZpp/
8cBfbtAv79ZPV7l8mz88FdPqy663+EDe2t5mmZ/uA0YpL1iU3bN2S/XSBeOHv/06/3TJy3f6wyUt
w/M4LXMiW5hFbQe7Ejd9wSAlRM739OeXutyj//h0CGYCDL8OltBfXmfEylm3Glm3kfjW7spWMltn
kvH3QISX9YkNC5GnizSHFfiXqyQes9ss9BVdTDRYztwi/5hasf/zz/JHj7oIHDbmy26L2ufn20ZQ
Yo4TUCgi31BPRgFpuKdK1Mn3WvbZU8h6NfzFy/VHbzK3juWQzoTgSfz5ioVBvGUuHAxnSF73/5+9
M0muW8my7VTCso9nqAuzzA5w72VNsZAokR03UqRQOOrKHZjTH8Wf2F9gRmQ8UjLxq5+dtHzxCuii
cD9+zt5r0ym6R1X+RNxdsP/9T/vVYwpA98Gd8W1gBe/eCEQDRFB6LBmZwN2lqiHcuaU1fvBBvScI
8ZxQh2zYS6LR2Ujeg7UyI8w309U2Euodur6OSrw1I3+kbVO0eQ0HDd87EiQWAg8bFWfXmbSx1XQ/
CsP8+fdCfkCjCFvb8rfX5+2NjXJyguaZXcbCKedf17RZh5PMmaqP0F7Wtqi//QA2JvwmD0Nh7GGQ
fXslug1hZpHWHmcMIcnNs2fOfq3zmU7MReob+rQH/riHS8UIg+snwLlItAiS0Rqjk4ny/YNS6Ofl
ZjNT80VGBGab3qah/vu3z0yLgJGZ0UFrhspB/hVVZGeMKsVEa6Z2izF/9m+Gaaw+ghv98spYrKle
4QBQULy98jK30ZpufSCV4bKe0tJOFE5PcHVpvET3TaE+Cv/9+SnzW/92xXcf7GI7miQp9iZMFWHS
NwXHXPLAkj/9drgKD5gb56MOeb8shAESFCrKji5W2BNGQubM7GIs/f1Vfl58uIqPHjAE6uDD/317
92oOnRLlBxSHNPJvGoJg9s4GHjansnga8349/P56v3pavLLbmcPjOwneXY8YgZXIDbYlOHQok+Yu
NM5sYaYJns/hwp6XaNxhYx8+gkZ/dN3w7e/0p1R3XeMyKqnqnil+05wQErRekL7Wn02I+BOaN9YH
y9+vbu5WbZqbSSEgzfjtRXUbVh1TeG5ubnnfiNZBJ2hHc0E3KeIInoHl/vr72/vzyh5t9EsHYhWV
NR3St1ecSNGqvSFFFCyGeud3Hbqgqphjo8a7+ftL/eIr8OB+8/LQL/DRjL69lCR9TNISZEagpnJv
ynU66NH7qJj+1VU2xDhHUADKbENvrwJ8jQ6Rz/phkpKKFyoPpE8rv1+XP39WeCz+faF3S3e9AEtk
OgfxNWgVkU5gGmkhXmOu88hJ+Aj2vd2ct8v3dq4OzO3tAFJgvXtOfMd5mdEhikHfDSgvjeqoqSsE
MJUX7tvAnz9rhWUqRmKRfcSj+cWnAErK3TqGPgdy592DC6QOVzmy+6/GGN0y6bY/EeU6JUwcupOm
99eCnAHxEd3zF28mLe5N5EwZwHvz7lTEmcQfna3p6llY01snIjDKQhXAhMT4YOX81Q98PStjPwEo
+h4JE7YD8820paDKmhlTbTedVAQ1n+ZuZB+PImBGX3bD9MFK+otHSouDvgOFCAE/7wlkeNTsdRy5
qjMxMYBcmodbOuxw6jXOxFhsw/CHyO26nFb/H36K26ZLHWdbrs2W8f5TREhUt13HipLi6YttE+0i
vZj5j5O3TboPdAc2OitJMe/e2V5opvUr7+xKrxml28TsiCNueYyRuP6AJfjTZ88vYnWh/Aw3kPB7
BLh08V16LbJgSQAPM8fJWB9mktj+MDWEXgfX2TJD4L4StfP+zuERYq5mTohfLInmuV3cM7geODL1
NHyw8/30AXApcJsunuTXjfbdZzcqEJcM57hUhy+ZtgeS9XUhYddcjv/8daAW4hOw0PVb7/dYRk9Z
ru0WPpNr5uAeqXUzlXUfLJi/eETbNsPnxc0zg1fwzd9Oe0MaZFGXE+uInJJRNAogqDPVR8S9X9w1
Cuqtn8c1wLa9WzYWK23tYsDvqjZLQstCtYcWUlyLLl3vf3/bfnmpbbmIYJyx12x//28/KLARnxup
3PKPJ3EYJYmq0pmLhJbIB2kEv7p19EP/50rv6oK6WTqBCQ4Vuj/fQdJy9rUt2g/et+0/8maLAVBI
e5LLeKy7pOK8/TnWqLsKewAB7n5jnneF7kDHqOYkSj13jRul9dHv75+1/Rd/uiImEgjHQLhhjb+9
4tohQgegio8hjbiBKMd3ukayIaJNU5N5gtGZRvKIvyo6Im/L/mEsuPe8GjuHo+TN7/84v7rJPMgt
6Yn+LJSot3+atC6rKRS8OTiVMVC3BkGPYf3y5xdhnGqDhOT06b2/yX6nVij7XhPrvLdzRFHQbHcD
iYd/yI7eFioHUB1tI8BuG9jq7a8RriQ5AukkQ+JaJ2CW/dhUuMO8+bgejeWDHfRX9y4EdgbFg1Ql
532JgJ6MYffcIEUaPXEm56U7aVlFd39+80IaHgQ2sW/57xvbQRn0YHhYEQvknOfNhFdAe2jj/vgq
3DYOUayIWzPn3Z2DIWBIfEtbnRpkl6WK3MTKvexPW0UQoBmg0Iva5ik0Et8+n3CdjfHVKSNzp7rA
r2HvWlGH+9//lp87HdtlSGXyAmYp2/nw7WUqf208swpwZ0wiPzeWEPFiV542yoti35wvQ+XdtECt
9l0WiDP63ad+1LYf7C8/1Vf8ISzaLIwJ6LZwY9/+IdbOxOWQEhW7oge29qPOhvoKy4M5n3uTwtWv
VVTmJzjfbfeDF/MXixpFesioBdQfZda730+ipWdOVdRADS8cmWQmagPV5ueOm7rJNAj+7+/v+C++
BDYfVo+NVMpNf7drT3agq9VkFXEzLJSIk/pDUK0ffQk/bz0Wj5QOGW8Qkv33xwF6zqnuAx6rn+XM
YMOgOVnqNThxRfQR/PvnO8ilQjiRuFZA3LnvdjnWSt/sPe5gI73c2C1NSZS8uWbWlwjpznNG5J/4
4Dvf3oe3+wKtKtChG6KREeX7sIJMdp5GEkYWSV0ZOzfqvLtuUutTNwU43azafqINos/azGmOq94e
Hn7/CH9+XS3Im0yy6bjDIt7Gn3/f16u6M9NZTShayPLYlX7wTO7dg1fToOoIRY8n96Oq8ueXZrsi
Z0mmaXRZ35/7B5UXuW3BY6kNm7MkAJ5jPpWPKOK/eGlI8aaepAh7pQy+/V2kXQWgrmBeGqXoDh5Z
smMSCSv7DL/XKT74DsLX88vfnyLNtZDRMmNiCh6Apu9uo4WceRgc1Mdu5ZbG8cRy/QLowqiTCT//
rTZFZMU6svH4LDpc2nN7sVvniPIeyh2TsqbbrUbUo8jm+6nIBS/sc2Z/xpxQwW7YpXpo5hNIeqU8
UoJ556kKodwcQgcL6rGqh5Z43EIK55SXeklPhVJDeUKum9XsghE2wDF0ncw73oZJ09HQRVN9lbnI
MU8cKWRAxjpQMrTtWR/udCes+5bNB21/SbQL4qYGa3UTbEHQ0q+d8Qb6TKniIMQhcj2YlVXuwiZN
LYA3INnEWagEwcthJfWygWgKkkxnQz4jmCel01YBtY4JYmg9dZHeb6G5M+rYjqeJhJ6lbd4FGE9g
/UFfgstmo4hJQ125iT+kxHGD8OV4sNDXzvdW2PQ9bJ256I8RSkp9lFZemgJZ1QVaPduGxqVwpCwJ
WFgTBI2PaYo/Aty3I9Litb+LlFNUSZP68kVsacJ6rQiLm1oquZ2bVTjTSOEc1ZY+qSrkNZ7NI1wb
eiFkmed+rDEPzxjraWQcZhqDwO3mKE9Pp0AHHjWsIn3bVKtQB54AnmE4tEaTlGmfhgeSi5GbSbX6
QAGIo65iBg/QWrFrlc1+mps8jO2qwnts4q5y+jVeXzO/19f8b/c1Cxzq3jAD/yEgJDE8QV54SQBj
EAusqAOA5b4uiH8fhjIJ8U7Ox90WOw7CByKg85pGbjWWIpk8S8d5xwE6P5mUNpZz0pi5OwNITowT
NeIeqGZ1/hVR4XxRKXckEbgo1+WQv+ai52UtHseoClDqNPlU7YrXFPVMmS4KJFH/ANHWf1m2uPVs
NRH1LOCUssSx6qBOKhlBR0Rx2+3Hkch24FGgjGjLlg++t3Byb2o7ulyl1VzKMsyco6XHdkV6xFiV
Se+95sKz7XOQ2+Li19fkeEyF2f30mic/Typ4WsKi/KZg/pwDNPCuqtcM+uw1jz4HwssRYEup71C+
Xbl0WJtdaAly7O2lK+4k1IllV3oE3ZddPZPKnFcBFPrR9z85gQP1B+ltcU107AIJaclwg4D/8ooD
aJKh3jc4afFACn9L/a5GjDq5G2SPGgDhD2+dTQujGrpgMU9kuvSZLoKkR4iPa8ZRlTygitPXuIAr
M5ajr2F3jSsuqyCos9sZbISOg2KwcwA9ZTAALJycH3lU0bJynRz56wbfACUadJyoRncabspwwZnB
4ce+9nH2fd28hMAviC3ZDHdWBVktxae6A7bVyp1ZGKm940spP2m0o/25Y6T1Faoov93nplEGsVEY
1oV2avNFrvAZNl1133/zgc/qRypxrzrLRIGiWVew4E+NCpvVuYHNs7yxZV5251bReOKqc4lIOU/N
sf22utaS3aVQ6MT3ecR2cGt3dQVSUBphcN3hQbNR4LeS0AGzVv7pmOMcRvtV9d6uNH2xntWzbetd
J4U3nfZN5KkdoACCykVt8/viUvqpdcKmo/ujHiiEf5BdkImjzqjEC1pMZe4k1CaxM51+qA5BGU1D
MmCLY1KU5jp6mqzaMhj1s2OnxwJ/UH4NH8d2T42Cav0Q4eQCnamnGoCfQDF7lQVMfL5tL4Lzkrsz
xDCeS28Xm49DmfpaUiDWX6uykMVtveDoOGUHcOnzu1qU8k6kIULH4ykapmCOu4LNDea316faOtaN
agWqOhUW/Q8xhWl5Qzx16ZzlGroq3Cekq6yZniwkusaQZJAmnKX65FqpI0BAGjJNzJlQzl06O/yo
Bi5gnXJK7bV9ga0eT5wiXxWLadq0/vV/h47za1mIKVZsLL5200bJPGU1tW0xNl9dGWn7sDhyWe/k
lKbdaYqQEyYsvT2ajVkqpwvfAqB1qzl92BBuemmH570k/eZAQF8I19GNqv7TGg4MfmdZwS3A3yr8
xOTOobTnyPQ5dQL9yQxUe+sIi1yk1iFJA4H34H/3rYHKRQmPNip54WWTYA8X96uzwuhN/ZJPdQz6
JaaQx73AF2jX50BmZmtngCeoksqzjKuC1r6xkxjosQzntjGiw8nUV8ydY7Qft6PfHh91elkaXXGZ
0WI0Y79pim9VUCImJcmhf9H828hDq4ZWnelHGffHFRAZfLNDfOXiI3qk0VL2F+sQQDeZwdPkiRPg
c4/ZqycvmXHNf1pgr0QntWGFN01pp+YpNNBpiXFXL588bMslobAZi3TQyjk8FWEH13QZivrZraUA
f1rX3XMBBOdTKvDa7OYSRzbo2xVloqea6i6rbb/dDQJvVQlOoDvAYm5uGwMnVmxMJsHT2I/KKytY
dMDOBEYYHdI6ENCTWzB1gsLGcBuMk3xBeJItSVGGs6Kka0Y/yRHu2g9e2Q52bC7YiCNR41e0jXzS
uwK/epGYFIRfOOxiPG2WyoaLStT2QWZVjoI+SmW5dyd7eAodOQUxXnQ9xE7TpQ8a3ixxDLxYZ/66
tPcuBx8ieasljRKk7f39GlrGHYA9koD91cGaJrx1fJ5R+d44dqefVSuz77RAolvgZM6906W5m6gs
NX44I6ZJmhrl0zizjMcw81o7blfihRewE98jA7LZEY8sv3eHdn1CrC1PIdpaaKfccHiGf9l8Z/iD
P9RdbDKsKHscAiow1fQ4OcIOyp6O1JG5eMFdni6ZtS/xR7qJHhrD2Mu8gaY0OwqZKrOQ1d5n+ISM
2BZOYBwRR198zlXjuSBwGu9pGL0pPdSFk5KcOEU1ADxHUbWEU2eqI2wxMtgx38ovPSF8dexGuY31
1iBhB6V6Kv3zal0Yz9KBB1bKflVG8ZR6uCcYCJbzgzKXEr9dvngCHNPiK+sqY4jBQyRY2USNPBTt
J1GIzI7dRTZzMgphY7JBJB/s3DXIptiPFngdbhFQ/fjkLT5Gik0hdZqVxKkAWEC8AjoRR6X0HNwp
a148dF6g1c6hfw5qm3HQwfMg7+0hUUk7QXtcHQq35P91Oty5MWbv+cEprPSulxQbx1h1lc0HItRZ
OWn11S/CqEkgdrWfZAlz9RAgXie4eZj88eA0g8kZDwxeRDYXsNckm30sq4ZnZS5TyMr09utUtTce
qI24WP0svK5kigFU+UYxxpUO2oEqzfPxFXJjTrwgbelep9hJEtcqgnudZltP0TS89rJbTfAAaVHh
L3dKAFCVNlzotMEEEcThxDXHrC3sC8Oau+WBbc/4ZPtCTLsgU8OpBQHYPSqUT0UQkjcBrkQ3fCcg
Je+ztAuANEnsNXs+Un+Mp4h9F2d27kG7rUFlRCW6/6OcxuLGDst0uRk3+8fRnQt1mKMesX42ZCsT
oKiWL4vXzRgspyK9drQZPCK5Lrs9AlOhdj6D8W9wKly4GrVnjociy3OHU4AcLx3Sjb4pO4soONbU
vK0k6zHgmIWlyhyn2UtAMDW8bF7fiRgopXeX6Swg9tApvPM+rOV1LRAQJpkzpzdrkFL9tkanz/Qs
+APNZVpI1BNj9nVe2wgEaeNi3EFDFKGgzXR+tXS2/aBzorKBCozz7Wg6Kcs3cNk8qcUMLFKtlvul
t83lAdcjonwZzM5mTTT8OolC/NWxmLY1VTuKRoo9R+Y5lq0uy78XltOiNaA4zeKaFGtObC4xcpAd
BViDEC/Icw3TwDlAGbNbnMS2juBZ1D3o5bnEZcadrG44HHffJc49WvfEzXeHpcUzfYz+HDapH9ZF
n7RT4VCx9H25HGCOM6bwh8W+Wc055fiw6Ck8BGCoT/hZ44/SdjZcjFV9AoIx4jEcg+bFrM31KUTg
38TI9ly9c7LAH3Zt0ab7hgY0X6ONuoFtXLvpfgC7dm0trvPZHlcWByqN3MXTXnmf+yWkBhkLC7sV
HMtrcwHkEDuiqY6BVFTlBYBr0SdTOxuXreQUG3vwY0+WMgrTY4lf3zsulpZiUmfCBNwAn/QUT6/v
A1xxt1cjHP0rlengC9BNJ0jssa1fZrNQt1MzRl/bqca11rvDfFZkJZwRUEzBrZ23+ocvi4nNchT+
9UztfrEojS1K2Xyuk23oLDE5C30pLYzbDMtC71oD/Id6pI3mZc2G9WaGEjrg3RLYu5xudJLIlvMt
SV3qwa4ipXchVctJuIo+PGUHXEKcxNIG6smhsTkajIZta20LlqJ1lMOCT18MS0LwZfO5WGXRHcOR
py89Aith2ysjSDp2ns/hrrUm8U0survBu7+66LHnetktiHMJxFttIZIQPAaUIDJXIWfTy++TkE8F
r2tYaPAFGTxqGCQGrpjFGY91lkfnSMHa7KksWwIIVrfdmgRhWd8gVEZpJIccWxTdujo87kcTs0mI
qyfCQ4JAfmKgz+QjWpKQSf+8TslQzrVZId6RlOMnnQjEM+VwoS6MdZpAAUkYDEeO4XvdLfV0ZDLo
HAv/gFLUtfelMJGzryVxwZVOjeXrpCZJdyBCR5MsZkbrUw/OWMTWaJnzCcfxFgK74c2f+0bZ+Z6X
zRFJKTyfJ8IrUezKvNbuFWhH34jXBoID+BMII0DppJee123TdIcBz5h/VoUuWynKWG86t9ugspOp
AaZBobLqF9MY1jLxGqP7CqaCL0VWYcQZBoTxPZW2/AzlEHpA7vIl72tYXbReHLO682EQ4Y4phqUE
6ruys5qwj9BQkVaZc9LSsGYdu+cqGQIwPoU6vPMxiJQ7j3P9lFhlpt2zaJ3aNS6w9FRxFy6lDQ43
gMLlRZV4hhY/ArBxVeBBj6pxsgS5wOiH2arH1bcNEzEgFx7MLmZbCWlo2bfBnnAvNyCtAzYY9vNw
x2insMkpIJ0cvkiH488H214nRrNCFcD+DYD75LWH+L8WlDcWFMRmf2ut7h7Hx3/+7cvH6uW//gML
yuP//T9Pj29dKK//0r9Id+5fDKmYgji4L/4bS/cP9TKM//UfNGf+CpC6+Fvvnj6Us00P/0W6w7sC
zDFgSokcFVHKNoYfmmnM+PfCvxwQeESgbdKGTQkX/QnpznlNW/pbGxOJh0sWDIEbiEMiFPpb7/Zv
U14peOfqsiuRgGT9XWuVxUNvTelnd1IigEo6GuOJRQFw17Sm/5yW6fK5sgsqbKcV41kKAudHACjq
FHdVNhzg31hw6lyLzc8MBj4gIQTA+qVFfx1LVC4ltkY7pFsyyavQ0JO7y4hEpaPR9vmTrhtakGqq
wfKbQ99k+1FY1bozF9HdI1RL7wfOchw9gxJygqTjRwCvI6Zuh1qpVzvhyPJSNfZChTi9HoJ7OZTs
f9jI47AZtiCTIqMLOeug/kJowgTRzw+7iNV99b6EaDgGqLKmZwKbm8wbZwXPGZekD5znfNrZ5cIo
Uu4CndsPJp96d8zol1olc43yailz1R8GIWp/v9raPu46VZeJgVIL6UHd41QP1djdmsIKGcBC1fse
hVX0lSKxuyXbw9E7Ua2YYnGxDZejG/buLXMYdz3qKlPSlFShIEzVYMaVGlL6J/6WDWebDUwwu2t7
OoWdfwElPX/klI6yyDHFMgNw4MmctkPjfmmUhH3Tgc3lgISrWYFnl5M4coJKGoyLQk2z0qlpHsCu
qC4xPQZ0S1NBCVOv5h4/0ULcR+m797k3ZQa3O6pottLYWROkzUa28y28RYlYOwhHON05HpFYZn1u
XJQlkMfSnhAROEPXE8xzEzegxl+cqnQK71q6yeDiU7v50dZ9lx0XvWERLlCb/jemb+N0Yqequpfl
ODkI0PLoBCqETpN5XcRX32jtKZ4NS457MllxIIE4z4KjwOBYvAtTu+C1K4VUiag9anzs4FBq8wG2
2JLCFIrngjSbhFOr8SUYh/yaJog7JUufG+GndNDQN/rB46iOs3QglmPcyuJFGu7RFIn2rF50bux7
U+bcpHXQBkV2IG/QAIMXAP3uG2dLE9JsbK189uLRKfL+pLOchrlkH3K6HjNXneEszQRtaB08ycJY
syPXWQNn57dzWyZuWmKkNEsAaXFT6OorSBD1Vaeec4V6HWO6D0CH3zEM4wWnTvENkNHyo82MyEuI
FayCfSQEewgaM+qxwiY4iT1oHL7wkKoy1lAgx3jtltmnwd6V7YH0nPTBKI2e/1ko+aVcsUDFayDL
Wwqhudt5toheWOZgAsz9MF+JUYz8dZqXuyifBu8AHoemFy5f+wo/fjYeWuT+V06V6281H67HYcVk
ChWhUXdOKEHUiEoT6emeyHRgkx5JzTWvTwBLpiuJTDUGSUGhTKhvMfFKE156ow7HmHgH6wpgL5D3
OtPfnaoX4y71R+N7Vw3Z16rJ70xNtwtJb95nMOTd4cYeenVt0QlEqWAXlncE8hjHNV0geMBmFK1O
0kec9ndrb3vN3i4VJPS8jpZx1zt6udZYhH8MpDilcQbD/6meZQeDrJEtbCkOo3lcOpVpJZjVQiKd
vTGFTTZVGzhsNsezRVV9x7tIGlZcKA/qGlCT8iKisu52Nc/iAWyCXJKqqJvTruBktINJwEF/KchF
3VkzUx86RXRUNC2fqx4Kmrd3vHL+kro6YnVlFsTpg5gYGtz0ZeUxPYALU+TlPSZ96zJblMlxvnU4
zpcNj5AUemSBMVK6/qqWxgyPmsM6zumGL6JWCw3hUneFGWPsLcoz8CjWNdQj54c7EesS58a6QGyZ
K/+a1ArSEhpTjwqluyNfbJoEz/BAGBc3pTPyQlt2wK0mM+AuWNI8OHB0b0njimbNBHsuHPeI3XTF
GuEwJd1pRqgngza1G4u5akfIEQOcJCPoxJlTDgiS3EJic6B3UZAPRmgCLsdsJrNIS6f7pt3uTGjX
9y6mNIjMfTqTaEyfvYMfRYqCuyQDcr0FVLBYPqvWDroTN7Wmyz5j5sQrajlf566i7+Qg8alPMzPw
D9C9MCmVqfS+NE5nkfJignjilgl9TO4JxR8nYful4yRwyb7i8xAMsi6OM/A6x55JQ/AI+syWY5H7
Fozj0qtuvcEMXvrFAOpaDEp8ibALZXAJAG8fuPVTD5hvSoeDV2bQx6o+7A9zaxYexGeTnlxPP+Zy
yQrH3s9lgaM64rFeq3Wki6EBbtBv6NTnkSX0zl6djm+nsMb73k/z027SI0dQHWY005e5+RLNLbLJ
3hIVjHDZc2ocQWhepJJD2X4wp/wR9Kf40jKTQ/PQT/l3B1k3zfEic2/Jx+G+5cM8P9rpYjx3gUIO
9OfV56f2BfN2//IyXjy2/7kVrt+Byb7mbr6Sfv/9V5/ml36c+pd/8A8O/zhM9fMjWTX1+3/nzX8C
WvA/a+Gt6nvzF/t6zMfleuJh3LwMUzn+Cyy8/ZP/v3/zn3Xk56Wljnx8rshewNP2nuWPcAwHwkc2
6Mf6rRH6f/6tf1mhQ8pJbxNM4WhFLbIZFf9ZhHruX/6GvwDZH6G8Rrj17yLUxgxNOCwgUdd0EBxs
Dup/FaG2/1eA5PXfQQDBnxSh3mts79+LUJxeCGkhN+OK8gNUVm+LULsZM4sO+bQzGhp1NKk7EkoK
q66uDbuHXFMavnHiwpuD4osunEV7nPSG/AtJldVBZyeGQlJBDZvTXwE41oo4sPNe7GfXBMuIl4KB
AgtbeuJDxjSh3DWdFfvLMLpQtorle9gHo0jMii5yT8fbov85TIDevQko5cJa/skzUussVcNE3Ilw
0WwPpuUwplZ8hYDRt0NmHgXDNdw5u48FzJg2plVt6oSGH4EWgDncr5FPaMbOzC0cYIyHVnM0Kewa
SxwXfg8wyNbt9fbhPbJluCkg+1nxh4BhhMIJhdGayJxGIFslc0OrMQEc5qExqXimBXni96YH5Krv
2wHlXUaTkf0Ew5PuZ49OsUNxkPjGmj8uWYsZSAoB9CHL9JAdTaoA4ZFVa/QYjs7APLrKYP6Wpab+
JXypfxASaRpBKMZynAZMdWPGToo8HYCr32qSwVQ8DVFwEqa1vBWOGj6bjZ/3u7Ji4+F03py35AhS
fPY5nVGSiIKnJhvDb1QGYjmO0mD65IGXIh/El5G1X4pgPCPuq75IVR7cwTxcBbFAdvlpYGJhJnAb
1UPgtusd6glAnZM5FVew4poH+jDdTT4v5C+tcLoQt0UZ49O48KRHkKRs1GeDhvAzV/TME8PJvS9l
Xaj8MIuVJg3eDWs5dBlQjD2H7vyJ8UP30ugutxjz59Nokw3H0JttqaBa07QqssTO5TJwPG+mz/5m
cY2bfptAVqSt3Vl25Q4neRGNp1IE6X2wuMVZR6YhSLgMtpQtgqE7lE0w3vh1vT5CbNGIoBe6/2iT
5su8XapLWt+sr1nYCXsbiBDyRww1Nr4JvgjjLFqrFZ2CMHjKQDWWSTMWQuywt5YGL18Ynpu0ddIE
9u36SUhvuuws3/5WhY3/gNEKrYmvpv4cmbw8g1uwDb9Kb4TaUZc3S6uoy7qqJYCQvmZ9zQEI+BA9
CLpWSz56txjRcgQtEoBUsdKV3pluA+FkTaMbsiP64xDDCqVWG5GhnVaPQhDtiKmTbhFDyJ5iHMZp
Ex4xEZxvjLymOVgS/PYAC673qabBvmEEVT3XDFaHEVRdLOLgNlZ/oXD3fA9J7BLU79zVsSfUek+k
jVoOa+pB3Ovd0mWG0Ky4blu3IaFv8qotEaqYV3u3prl3w248PawhBKqEwaxjJQEzM4NBCzlvdP7K
Bjq3NMfnOmSwf2BGul60Ew/x2PRTWRw8cyYYQzDHJxSr8zISJ5bFOddBU18XMoskkCEhnqdsZT5J
2LP7CG6e1xHzFS1nkzZlUoO5JtNHUfomfavYU1GNVXrXN9ur1BeSYjjNVOHtpBHhDGO6R+hnJPzs
3mii4QGjYXmu5o2TM/bwzCcKLOfgMuJhAtKBP98TmOGP11U+BLcV+BpM1jSuzigAmKQEYdVvtPaJ
3M6w4w9ihMsqIPU4HvivZqYEVjzGPXKQ8TAHBq0ykqDs7thnBPElLzzwEuY6MmrPGFLcVV5pMtln
UreforAnf1FDdO7btfzKuBwtdDmFw48+RYwcV+Ws8n3r+POOFnaXcxiaR0aNrZF9D0E8mwfXNirK
507LFyC9BrzTUtPMRei1BDsnXfQPUzNtjiGadrTAWfNuRBemy97Lm+ZZE5x0i9Ta4dQw9OONqGg+
s5rZUQGJdnsncJOSzZmuyj3ht6Ye1L6cBY8QwII0sdykUlztiXQMa2s6Fx5Kz0RPGWj6wNLFt1aB
G4rdqa5PlZsz726yRtGEZ9JANhmTdSktuvvmpLrbENxouYPTxAkrrQ3ealLEmCiYUcqhWtLl7pHe
dFCb0p50pRi/IETAoaCluEsnwT8PxhG6ENAx/ZQ6hn0P/q27BfuVMdsVFkyzmeodtljAGh1XHmNP
hrlj+3UY8dXH5LdhSxjkSv+3MfiyWY5n97S2SrM6SheHd7ssqktaMTO6AMRv96D5PeeQT9DJY7cV
eXdEsm7N8xm74hkZh/9ACyi098j5lihO8QEZB1o5tjwt6gX5JGmG7tm6NgBQeT+gIVtRDkscTSI/
DOR/Nu5N3eflCVCeDfkLkGS9Hthwv6RmAXCLZDvEAzRjtpS70WJmM/LaMtlsfLlrWj7tZAChUjDZ
QDqTpGYIBm6tFR34NtDdialk595EJcfGowxljLFBuklVqVkI9G0KKPJGsDgp+iSupz7ZU0RPIAua
6oFE4KWAytIYLv5IyviDCRzRBUs6+scoEZwmMZcIxrg3ihWuhTUIAkoRiDARXSe/P1oap7iZWmew
gMAusA0Xcy2g6pY2rprVDmW4L1Rg+PvcbWgI6AEE7M4ee7oKnLv1sO8j1dcncNNtAEm+haTNIhrB
43EV80iDiCTRvc48TFueM/LPA92uiNFZWyMh0IK+mQPCNeTVdJbbIJj1dMqcbpqOcpM9qq+cHnCT
BAUTb4e6z8zfrRf0QiFYPYtGd1OnHJQFeDuw/yqvFFc0yyfVQ4snI1Y8Gxl9/VgtMKUS0OYBCMBo
6WB3ds49ZHYLox4auXtopHMd9yPgV07wHLgkcMrqWKda3BCa3kK+KewBDSpSlb2y1s5iBiE7XnXb
plEodR26NBARtcDJ+X/sncd23Ui2pl+lVs+RC94MegLgOJKHFJ1EcoIlQ8F7j9fpR+kX6y+grCzy
UJds9bRvVmWKksgDFxGIvX9nEdQ7SuTwlJUWYNota+SZccm07usCMTe0SPlepor7huc6BJCMcCOT
5rqCWjhopvJTkZCIgNAjpd+jqG2UAtXl5i1vMjZzXatan1D5GYtX2wE7KgGsjJeVJZd3E5aXJvsd
E5WX2gKoemT+QJuPNbkmh9rqo11RhHW3MfNWMzdZs1hXWRQMDzoV260elFF+UUuTRT5x2oPBqzgq
Uq4aJNWyHey6TdRMvO5hh5DsEMmDfZ8MocxyIC0MHQgW5eOAezToIxgBAMTC23sX9nKtbCzo9fHO
ii3IT1o6RV/sAHYPdoeLyQITVzw67kM4ep09o99p1LqEM+jgvM8+kdQSr6KV4CfmmN6abdL1O6IO
AayMQqGbmsjULcJyu2QzMEzLwqtaZbnP+jZU3JAXhQmLNMrvFVBsjZFeZDH+q/msfEC2PeEPYyDg
mELUr6qyQ+/1VEoYDGDyjk7rUh5bw1fsrN0p5ZBsXzTvP/0qN176Cp2KCf4+jE1vnQwald376yqE
uo8VVtOIVEQi0DmYzQ3hIm1KCHFebbbyZa33+TaqrWoTTMG0rWXFIey50z+9fyIn/PA353HSktcr
eexUHX5f3DTwXQyr2VmamJZEKPgskgR2ghMb+VhSKcnhB5qK391sASugaYRIjRfR67sAccaajZz3
fu848abT8PolcbL84GafkLXXa3x5lBPPgIawy5jQ95jmbNifYbo/E3HTD9syJubg/du55sG9ri4d
XJxMpL0WnG1i7V5fUQmQGcWzHvs5XDI6rNj/QrAxoaCdxfRvnvrIWBQ6kIX8FKjDRIcaxBk6bq7s
UiKzj1US6PCgAvzT4yFJ98qiSs99rmhPVZmy95XYi9E6gVjxKexZi/509LOlRlEOY1+zLcRbJ5KL
ZBiCcEycxFfVkidux1j+x7HyC9H7v3VN0oWISkZBYqKCxvbnVCTZltoYVbaU+JWuMr1sLccjsDV+
dW7+y6O8eewcBWnuKidEs3NqKxTOVHtabSe+NNDFjSIZm7BRSfZTgODh/cd+InNYLwi9AVNZtjBc
MWhtvAS22D3juRAThFBjJvQdXCW/MyC/buvEmPzWLqWz0MFm9f2D/u76UJNoOo0TLvUUTWsWbnBY
cxeTOKq3aoAdQKsWljtJyvjBsPjdofCo0MEQVQMMTwhbXgB39AEJm8aa0B8XrbuqohJUeLCVRz3V
hg8m65slQWg3mLLCo4Kej37SnsFvPJ6r3iZTYlzKndNmPxuChjfv37q3z4vxgBxYNtmAizHy+npa
DfBGxx2MAWjN92TyLegj9OgC77AWJ+MqOxItAav6/aP+7tJeHvXk0gJzLrG9WVPpsLYd4IjvynZQ
9+8fRUzRVysQNxAfLYc+GjZ+vMheX5tBKnla02vwJbuPP+VpT1ED69HL9Uo9V6IE+mg8Btpex/Ie
uPmfALbfvNV+d4FIFGwZCT7F/OnqMS1tJUkT5PrENCdCQNT0Iu0ogf8fjgIvQReJbky90wtMevZZ
gRH7ljoMW411ER0exeT7R3n7huY+IvcEFxewOfz01/extOQcz9YoIWyYnaxfj2VosYeyCNTuoRHj
sV7G2gXRQ5LmtXjdskDXcgBNEboO3f6qqj84IzEoTx8sl63Ru+RlieDi9QkNYaHX9aJzQkut70L2
rteFAQKWNJUpu04/OB+MpN/MEtTLJOBpqJhx4jp5l0WdrkuDNQJqWp3qdp2iIp3B3HoP3Z36HPn+
xWCR3/7B5Hy72MBSoH1scVQTTyExyl4sNp2EulkhU9tH8WNtjSJZDkHcw3OlX6t+5E24brRO7qrK
CqCq4hUB2nayOQDzneEB14lfWr15SRXhgDq30m2NGaSP5TLpkGqsgNS1pTodFXlxLhn5peRr1LA7
vGuDLb2qYLeOvv/mvPwNRhx+/M//oYIFMOT+WWDecl6em+Jr/q3/Xr5mvaw/9jfgoDp/QXvQUcWR
AITFg8In/g046Mpfmoag08IIErRXfREgLP/lsKtgSNsYloEBCMusf+MNzl/sRDGptCzxEhI4wZ/g
DadzCN9X1I8yr2iBNbzZD8Y6JHbHmSOEAVN4GS5D4PVjPpxLkTFs7DyAnkig3B+ukOtBhVckzgMM
7VN7CACHDu79BKsxUNPrlIbYZkGa8cFRTufpr6MI6T0idZbjk/VIozdLm4lLi+xRwW/dIRbOXWYD
QRpl3AcH44G8Wvw4mFiH2F0JRyccQ14vCgYkZQvxc0SObCyYFXmwKxH/fLD5+M0lvTrKyaulKUsV
EgNHGYhEc/Oxsm9wcUg2EQ2cP5PG6+KCHCTcaDpBvt44lfa9QlUQwKSzLMfYjQBjbt0v1kcX9PqK
UBmz/bXgb8L5woAY4frr+7aEqPuMSLk+3z5dhRv3sHMP26vtwd1uj9sb/jm4O75yN5tN6Hpn+7Of
+8ob3Z/+fr//ObrXtx9slNcs0/8st2/PR8yXF4u7LlNhwIq69h/8u+3O3Xib/QcjZdWhv3eIkxom
LaVJQ/557R/3R/dh628H1z24j7ute+NuXZdj+nvP9889/3x77bmbc/+DM1hdRN87A1F0v7hIYhNa
XU6U6+P26umwvdtyf72v3v7Mu/3gSGi5+ah3DnVaQbdQUANSIa+PPOFzrk48V/E/fr162h73/tXR
PRyfjtun41Xt+tvj8emJM3Ivdgf35nCzO+x2u81ud+FebvbemXe+ZyQ8Xlx4e891L1zvcs9Z+3tu
2N73rs8913P3m7Nr7/zc9xguH2w4eIW+uhw4iuxadeoMHcW4wc5DDOcXdw64i1aJTjdZrc089NXI
Ske3UhfpSwba91kSHrheBKdZ2tK9GY6dOqhQdupAtty2y8g6UlHpemMqJdFh1nrj6wzlAJ+EIFY1
JLU9Uq6wMIcOo68IrkRow/zfTcvELgdnJVC7DIg1v4ZOSyAYXA18z7C30AvXltAq+ZkjXF3kKu0n
r0Xutri9Qs6Pa6Mu+bmUsAk3edXke+hi8ijwRdz9+qDWlZ2Tqe3nEVQmOlPVQSemmlBMGvzL+KMk
8qBBGxREMxFeeQdxB5NDZARS1yguPWCM9Du5La7Ig5w+k/5N+noECybzlkiYT0TmyFqvGTBttmia
Rx0lpkoIgW2GuB2ZiFwjlP8FfnRSg5gCe/lFB0Amw+Q+kGuiFXOdzHKvxCmk2SxmQHiGJTVZs1Gl
2nkYoqx+LIGsBwJ0RYx6EGuQkjGDq5yNHDn6cUqlUSX4rwLm7iJNqTaQpyLyvbLU+bHIPfBoWZVG
AfqEztpFXNCS3SrnSE4hbObpsUZrSyyZNA/G1qqb5DobEJC6TSmbP02zUn7mCYkXoJHW7ByFXZG+
mXsVBwWJvMbLDj9fbZ+VMdz8CosQpM1J1VwRHTTSlU5z/WuhhtVta6nZo1XX2bemMDAythp76MGI
ySN2B1NOjrOiZ+aGsihs74e8jMKtSVN8op05QeZLJqP+WXQDGS1J54y8iFS9AFGqFqKi0mEyPSBn
zqBIy+giGSddcvE41MDF1ToiBtJJL5WizEcf4pZe+HKocFuwOSahpZ1hYW41Z8we+35Q0bhFTnsc
0D8BxtU5+DeiEDLwJNpjJuZp4cbJYLfu82pIvwCCUArlPC6IOSVCTi8j3DmBYx7j/cqjcm7ztqya
7WwTXb9psI0KvZEB/4x3gn3MkxDt2lzY00zHHImql41dl+5pWU+PdTd0BNMqTn4B/QZVvGHU1k89
rULUYXXZFZe6ETrqIW2Bsj1woeF65q33PVPQt7r9EgPn2nGX30A7bdK7aWCMYFAwSfcTvpoufF64
ffQxpOs61ItiI2l6f0bLPC+2tmRXQsPTdZNXM4tmIWtMPtP1d2yf9rvKXJQTGvfSYAZHMExYU1ke
zolXBWoGlEAaoQFXVieLp2nw9d0rXdJe4wVsE+6MdvZahsuHRkUphmjftFbbXPRaZ+SbRMpL2Q+I
iI+2TafNEB46UkhR1FotQliiH24DQaVN5Fj9rqz82lZGptCurNtmHBFkNCsbVxbEXARrcHTr1Okb
Isig7i41dkIuiEJa721B7q3LgHbHXBO6dQn3tbhooNUw7wUpmDYEGwOkZHCFdTM37jvMxBw2WBls
4lEQi1siWujU1rSs9/XKPY7tooEVt3KSR9YUMG1BVe5W1nI1RYLBPOlx542/mM3wDRwPZVD4iGSo
fiSHTLCgC6JcNmE4jwYaT8GUxvAm+ubUFfzpSm/Q4JdRHNwh2ARVz3OexLLyrgOlAvhs7dGM/FBL
4WYvieBpM6NglJmCvh0JIrcqKN0B+SXg+fIy3aH+Nn9MbR98xqTQ6Q4wWVFOoMAL75xBi5/wasM3
eyV4AcbC9TLD4au0EsAiW9Zu9ZUWVjRO/L1eyWKFFkr3MlPya7SSyQx6sMdspZi1K90sWKlnhhmX
99ZKSKttvW28VvDUujjpHwPWKYR+gscWNRqMtryfc38SPLcI47DrcSW/mYCDAJOCEzcMeOV5gqQD
zrbS5kzBoJtISGu3UdCQ1MQNcCrYqSR0eUPtBPfkTkHDU5LUftYFN4+EF2h62UrZM1f6HvE8475Z
SX3MH15aMfmSl7Fg/RFQ3EJwEFzAMtQJAgbYX5oDkbTGvUSZamw7bExQz1V6cUbVjbHmIFiGIEgQ
53S57i/DpDTrA54f851dFJATo5WoqOdmAmnRqYClA2Sn8katJN04ov45nwXXsV1pjyU8KQrzqo0n
z1ipkbh+QJMkGBjGJHQwyJMrkbJbSZVKQrq4sVItUTFAu1RoAOi7ZaVj5rJZRnStjNDaguTD2FzJ
m+ME6/6SlmpxDmA4y0BwPbGwKpl0XxHQ6g+tMuKymlQIWVxDNdOvY5MD6WqREn1pZU7Ni+U82i1D
aZCCu9TtDyleMlxwgRhHHy4DCJyTVt3oDRXsHQ/0R0VR0PfQOsc2ZP7UuHzlfi1Z4XcWHkM9QJEn
da2vEEeStISXQpA40rdwEBF+Mvm94PxDm93oBiIZNzUZboSLZnrgz1C64aKgg5j8Esiu9EdMuUne
Vgk73wZW3N9IkcM7GgfSHBAuXkxnRzp7PFFAVkQuIW9vwm2J0qA4C2OJZUEyuQR/adXozmpnTIor
ch9/So4+9Rd8VHSXQOVXPYtc3v6Y4MZ11ejYJFCvNYCTxayW3Y686ijzl9xopk0eOSXPfMlDWKaI
CqHvq9grutYI1niYh7wgKQcdvLpvDbVtb8Kisa8UQPeWBKEwu5gchXh7VVKG2xnqNe0RgN77gIGk
bMcxqSYXJryDNTT670LjIhu1SL9bVQ7/fCqX6B6ebn6Pgjy9mvVKu441glIZsAPhtriy+BkQZ7FN
F+25UsUj7zCzu7YlSiA3UzRp8kI1iG+LFrWBh1WKKVMtMlQgFdiZPytR8JRU7bBszUZKztDcDZ2H
gKnLNjkyFDSD0E8dL0GtZ7i5rAVInJKqS7FskO3KL+KZndIc5fA37NRqHhor5Z2JswvDzGLywelR
bOOyN7J4Ell7sCHYfWiP5LzXl2ZvBFfTXDLqWpEUNyLNOQ7tPD6vEXNk0xagpBKArDunSP28kFF/
kdhN9qT3cvqjT5Ga+pJJyrNsNrPpmjXiAW+UHVSB49LHwwctxzdVN3fNUWmxYqsGJqSelFI5aXVt
HlkPDqQzv9bYDE1m+hHm9LpEZc8vDiKs7gwORXl/UqISnqsjoebtwyvQ2Wi1Zpxp6JWRNzcxL+sX
HaTftKg/KkBPGwld22QqDNDrrX/98O0qdK/czeOlJ7sfVWZrDMJ7ldlJLyFltzqUFIHn/tH3/eMV
VfeRwnuted1t7V5RFn6j8HapyY7ib/hGavLtjcsfHfhLUapSslKxu5cuf8VXol4+HHaX/Lq/pVzz
z7zrI6UZJf1xKwpM3/cuve32sOEb+f3ZmeeJMnd7pAy92oqaLXL3FIX8DCXh1qfoO+cbKfAejlei
zrvy+Zn3b/mHNepJo8gOg1KyuBMckmvk7Nzd0T+st8LlEjgr/u998AC01bjtvQcgBvfLWtIiaxtf
+uvtA7fzeLv3xE3gC//K984PhyN17RO18YF/fboEh91mU7t8ud1zS4/+fvvkbv2H7W67ffIPV1c8
DtomVzeh636hibLlLvKcNmfU3A/ujXfmrqPpsDtcHW6eD6H7fCM+9Nvd1VPs3i3ut9A9MNwONzdX
N/z2+ZlmzNalzr68pS/Ar9f7283t/icPdr+/de9uDofJdUN3R2H+5eLy8svl2X5zfzjb/7i99jY7
79rzj95mc+u7Xy/EE2Sc3VKQu5uzswv6DGd7brdPa2PtdXDlP+l5HH0K+P3e4/IOjJhzb7+5ZCSs
3/j5lj8WLYBb//z64cH3b70fH4wDgRe890BOivu2bqvIEg+ELsUDN4KB4F14DFRvf865et5HzSbj
dTvhTbfJPl1aOhv9kDji1YHh7/3cH2KXByoGOjPuiotkXvFbpgv/cc948uK3/tX2zr873Bz9h5KH
vnMfzr+J+cMJX+3c3d2nQTSRmKY3DBrvdsMs21Tu5vJr4p4xzs58X3X9a5otT457v7kU89p39/6G
bpN7JlaDD2bYCVb19jpPumqBAk0OG8Hro/90dxBT//b9R6evoMt7z+7kTUBrUUEix2rGwLliwRGt
pnNx77hKsQAxtBhIjC9mDgPtnFvF8GbZ4rfcD/5uz5g8+pszvuS7twdu/56/pUXF18wEjznl0xLk
I/l48S3bkp8/3PHwWCyYe+uCKI542HpPfAun4Ho8BfHt/Gbjium057h8L5/4aXfFxzMF+Cim8uGw
Eavt8fjg0xI73LncKH6GfpcYgaycnBw/z+eJD/Mu+IIl4sgZMRVpnPJcP2/OxLduzg48/8t11eKq
97uSi+fRutvNnvEs1nmxhnNuO37yxvvKpzLpvLNLMbXFbeJGiZ9mYOSsODwujz9eH9l/I0gvESSR
a/diJL9BkG7/9/8q//Xpa5+9RpB+/di/JSv6X3ABAIo0Fc6OTIrKPwiSof2lAA8hWcYnFzN0YYX+
b9204vyFJzbGpPDFcFcCafoPhKQaf2HyKXLpKLE0evx/BCGZQoXzYuEE44YYb9MsBacSUYKnWUiD
rqVmHzuRT+B1QuqJqefTZpxU8xm+tk1PQEufdBFDTQ1WFp+UdqFnFGqk2MLQTOCtk1WNPcAQpq0n
OHvHwmrpSVVJC5NOdYKjHcJR2zVq1Za0V/WhvgUu7Um8DebxIVbn8VqPlnG4TjQlc8564viyTyEs
ZPmirpyk99McsyqcB2TtCdJPeiWDS1Vbhf5U9blWsyi1PKcalf7bmGUyWouuP5conxLkBKH5JXH6
6XLIIQDLUqAQMdYLZY0qzR1BQbBKaa8SiPeEy3Mkex0hHo8yzRe4+3BYcX0Y6+nToI74fYRNl/xA
4JI1Z07TOdXl2MHnxupPGZ+Sgp6Mi7Ck0S9yp3Yw1ggn+K29bc0PeLXRqiJVGRl62dEYgGY+0j5D
Y5AWXhi1NiHmXa49h1UzX9iIYiecMxNY/0GzUHIM5Sx3m2IpnQSCbSLhqzhFeOdXOJBVnoQ1Fo1i
2N1C2S0fxzxDylzVEz3OgOIKcpJczHhIwkr9XtApuu3aJP7Z9f1II8JMvqQ6lDxPqdCZemEq65eT
ZjVHWzOxxzRCer/wzNXzrq/j1l8CurtuYHcprjHBNLZuhbzqMVAT8zIstAa2maI6z2Ru4Y+B7YOJ
54jVmFCQoZ7hQIfK+m7EndPZhV3tfJpbEcGetxgjurHqIBiAuFg4bjwtUrUFVVS+y1Vi3TBQyn6D
BUx42bQFt7HCn63BgnJB8jFhfpYdGeWEQ+UpQgxsJ5Cne6E2F7jaQB19SiMsoFDqkw3YwC/BrzR0
iu8KAd3Bzkmj8juzLP82OF2OsllSieul45V9juugpD9Wqv2tqihN6Q1dW31NuyU7VrPN+CdDNvgc
5FXSbOxiCnk8UpOvPTgT7wyrBYOto2w72VT6xMRDeCMkIuEC5Xyi8yZ4ET8tooC+xo6pUWwnsvzQ
IPaBmDpEwmqRliHBrCPKJfyVIF+35mK70qhU+d6QFnty4XMQMxySZQKrP2i7Gn213NzhrSGf2/UA
AhziihDwmCaq7KAzhKNnUtFW6yUb9j/2LXiolyYdUg8TA/t6RrhOGLoUSBejqeDB2EQ4i5AqnRAX
2dA3oG1ntLZr1VqC1WC4TDcjZ3InaVH/c5qg17tTnxoXqaqNsV/ghpky6EerQfxQmt8HZcJJsg5H
68luaC+5SaFNiNwxVr8NrTL5jO1sikxzkukNOw3WWn7SL8WXAt56tMWstUt8micjdgw1flCsClJL
IOg047/YOcXo6oh97wdJTyAiTVlc+bW8KMMuNnEqxdbaoR0S5IkFOCMnHTMEVwKCjvGpcbxqNpcz
bq1M82QMj3Jjl1c9ueQ3gbKj6tbLHr5dSRLyDcavoqNBxL1F1p+BSRGUmmRbjPH4mc5ADMt7ihBe
qFKg6xuQn/bJgipv0RHojWuolfEPc8zgi0dJTM/JMpyCnw5DhDRqESo/q3IoO+TXnbQpdMlsPR3k
u3Hzuqs/DbGJDBW6DKHKNgvhQcJ2BpMJAqnbbThk0x152ohxyMa2HuR4lK3ztnJmfAm10HksUFuB
4JQiYLsVugK8J8aB/HmNTlTqoLJ3w2AOGsjattBuJLDYXdhA2Q0GLEDXDGRj2OLcEF3XtjafjQFQ
2ibO26nYVPC+UVfnZn6BM93SHoKMMCMXQV6GFL0KnctEKurZm3NFuYsUZSA4OoPwvimVTrsd0zQk
N6GZrR/RgtmXq5bJfIPnTv48mRXLGP6+0q5Dp7DBKAsN2igJ9UVUIvcpWztzNhMKHjK/K7SVRYgD
KG2uoR83c2Hq38ZoICMtxzGygfo6lal4NSFKgnxeEhSetsWZJlmxeoXHBeO6iPq4OW80TH9drWlK
k5ZbHlr4ZSwO8AqS5gRjPjQPnoKR2MGEoI40BzHBs2b1oXketkmZ+YFw9YWQH0bqJizzoLuA3VZH
m1S3lEekAsu0GfD4q7yoalRtVxdhCte91KWnZYrlAocAZ8SjyzJQXIT1PN7GuTlA0R8L+a4mXd32
2XLMzj6zMuTv4xCF3caKK7QXoxJleE0tPb3LYrWNIrMiPm8NfITwjBDh6GGbYv2la4H6KMM4qveG
3kQmvrq1Hh5kgqA1TOKC8Q5klMGjh5iYYBo6mbo7aIOK6NIeuP9WrNObopM0fVvShZ5maPdCC5Qj
ftFRiqPIKXtkPm1h5vs2Flnuct+xWOl2wijDDCmo7nCwQkKjsTKCngwhikwtxOfRnGrnaSTVqNz2
upOOPtKJQN6hdeiETq51LjRwBd0zeBmmm0IOqnaLo7ENjoIbsow1tcie570AeIFYImK5kmchPAJE
rHAU5hRtowh/hL0zlttRx9GQe4PDk0uM0hzvUnXmndX2wisEeEM0W8eGUy/Viq8D21lwUMb2vdjl
TjSE+CRBj7xIcV3JfHr17a00iO5d1yP0SjrkM9tS1VAvtgB68U6XqvE5NaziknDBetlobTHdqKyU
GJ6ielRpSGp2u18SiHleWOLwtR/rMcHFYylQXpHLJz6qq/plm84Rdz6qM1vaD+PQFLzsw9Y5I11Y
jQ7KKJXxIcB52wTLtnmB9BkeAW49orIFOUGpeOgbiRupZbygzBFIAksvRfkZVONUe2ZeTRKKyKEI
9wl0bcM3cMUaNu0cyuWmLszySxtNKEpGqZAuZLwkJK/VFjYA1hjOpVdMMc3SVFmGL/hdB8Eh7FLG
0gw7CjuBAfrPlgXAgjNKI/qbncl1vQsT/KAOY1DNIRuaQo8uZQ3RznmopEi9sA4RCrAlsJfr1mkR
XpUKgqoHo8RobBil+g6nV4RUJchhsEujpMMpfD2Jkql0KDMZV25rVW/Jq5JraCf6wzhjo/DCDFXV
zxFZKffFqgFjBJrStlq1YeBK6MRiXBieLMVIfqSrjmzE6rjeJau+DHWlKWxtMu3RXhVomhCjQRop
xNsLhRqhHkKtJoRruLIHzgaTD66mWbVtaDCqL4Edq3iVrOq3flXClRwBfZKsxrhag6rfSiqyOdR+
07fkby3dzPrdrBq7ZdXbSbXQ3hFRx4wTznPY38kKA7lYtXrhtPD90iQ0fNaq51uEtA8T5LyhJS0U
f8sq/lO08XlMM20Buh4L4iiETtAUksEMnXjpAgOjJIT43ndukdval2TVGnZmxlIWrBrE+JcecUaa
aFsTkppwVSx2q3oxQATMiiJEjRYFFIuokDp2rVb+cFb9o9R1+o0tC1VkWvTsEPFimH6Wq24yMPQc
85FVTzlbYfasrSpLyg8Ulwmp1t+rVYdZrJpMbEoxq1yVmvWq2oyWtv2prVpOtMoZknah8ByE2LPW
pwTdJ9qjT6EQgy6rLrSuckRDhoVctF6VozxxVKRY+nVboEy0pZKEiYTfCMlpsKpPLcEdlldNKu68
6FPjVataQoE4Z7Wvci+I2vBOioWudartHPeTVe/a0TfXtt2qgx2EJFYT4lgL5OeJ8Rw9Lu0gYYiz
6mhDZ4wNDN6EvnZoMZpxrSKOJkRlRVQzz4UeN1eENncRMt0a4TIbjVW9C99a/5pPaZlD50PeOyys
tGC3iH5nu9QuwlUJrGZ2BkKipLXGHkqohTsQU30/Yu5ybIaoL7aDkBZbv1TGq+JYa1VZYgMBmdvD
olMxWJURKEuxipSxGmfVzy2gS/ZaQs1MeiT6NwmkvdgAoGMxPPXY02zbRiiheyGKtlZ9tG4O4/dk
UpRjm0mRtO1WLXWw6qrHivel26x661RIr5tcLIb6qPc3zarNflHu/67dL5q8/+lbraUzgT1CZAVv
zyFn7HUTWBqi1IjiJPIX2IPMYfKfcGQZ7PQIOyV5gqJRf4laPfuhGQEhO5D1dKzf5R5D3TrJ0WR2
XW4hQw5YI4RGSv/2/gn+5vwsouPIUuajZaK8Xp+fNut1Y5RO6IPUh8cO2z2/AID8qEEowIaT2yD0
SCoZ4hb/6CeN0J6k9UCyh8h3YF7k501MvqKvGQPesqQspjJ2QnBTRLU9fFu6Ca+ZSY0yNn91cVca
3fg1tvDJ/ACLEQd9c1I2QC8ZE+iBTrNJhHd2XgZh7JvN9zwQkXZVU837To/D2FvyP73TCk4+9B1g
B5nciNMmCsuMpUsBvkZG3YV7uQlmXqR18MGdFn3QV9fErh7PPOpCXiKYx59Q//osNmE6MKHCGEMN
b2a6XSX15GwkcxJMH3oQeVEVW01dwk/vD6UTwGOVQug2JHbiJVWkOrr2eiw5SYlrZJJrYM1T8ZDX
gYbpL9t+zCBbeBhVGKNM0KjobU8bsK3wiGgulM3YmripjYEuWbsi431+i/RGuaiNefkO8mn+kLQA
GBTbJwochayJL63ZJ+qvfuUfqLV4NIaM/Nkmv9k8DfuJoKSpAdZq3pzqVNcj5IACp0nP6Jfmzw8F
q0BQDRFPofE4mQxVJkdwQRyFhX2INkFdLDhsdFgekHz/wXAQj/tkOGB0I3qLsFXQLZxIKJLUrBXc
XrmqVi5JKiiqnQS07qlwCW46mBGYd/eJl+STdjFqxvjBkHgzwxRI9gaSHAYHQ9I6YU1DZna6rohU
9quhvZMWZBy62SReIEsaDZRSvn5/CL5ZzRQNUge3lVmgI805Wc1Ii0gx69YDvBNSfZ9mxbDBQrv7
4Ka+varXRznBIlJHc6Q6xcG1kmSLcsZEgC12t0rkXA+D9pHObo1Hff0QNf7hFQL1nC6PcvIOMTCq
rWLIlH43axidZ5NxXc0lO16LjCH6Z2mlqNM3BdPqYB+lirJjuXVyOFm0DGnWLu0X3pcUChQlWYxj
Lfmzft/2armf9dISLrWV2nmMWPgYddMpd/iQ4GkTm8FTjHYh+WDZ/d1Doikty8g7VRsV3OtlIqqg
XWBsL+GUXJqPURo/1GX7hwmAPHudjDLUU2goTM0+HQkZsS2EHci4yGVa9ujIJQ3Uqah+IXx/BHL8
/2DORddfYZT/11KZm7j814/nf519LZ7j5jXY8etH/w12oHwxIXIg4TSRUSA//wfs0PW/1hR3mU38
36DFP2CHKv+FUhcnWAy6sJzADv8F2KH9RcwKz5gNhqPIfwh2nAxO9mikmdpCtYMjrbq60b4E7ee+
GhKrhuTtpK1Bkh6tTzswl92Lm/Pp19x9Kb8XM/bFjDYEYgqcg6stK5WBXPD1FDC7WA2iTF8IM+hI
8dOVyM2VJvYj2F7++4c6vSAOhXpQ47qEEAn85vWhMrRGk4q238M5NjovnaLAgIkIn/ePIj7l5IL4
bPjyaIxMscN7fRQ8tNPcaqFZdmE0XzWTap01QwbTbFbzq4Si6N5ml//B2+U3dxF5FMIrnONQIZsn
+42SnKSmrXSMECV4vYPSYE+id/m10knZ4f3rE7De6QUKtRb0IA6GwvrkiVWL2SwODHE4+UPheHGa
tfcYaKS5awCB2QSsYJKppBUGYXZOzoNttONxzskTd604bSXa6En+Cfc1+KVd0RHB59AGwlEQp16/
zk31em4jpdj0rYWnIxFRdAsr2Z5u3r+OE/oRzhL0+8jhRrkodiD8e/KgSikpOstCojDi44idyzKb
D4Tvad19E6bhjWIPABFRa9Q3aTqW+oWS4+C6I7VsSrbk/gxfG/Rc3+kdhbZfz0V2XLpAKG6xNmo+
GFTinr4eVLz0GFNsmdmPsX15fa4SgWKxrFREnmIQemamGIhKY5E/thiZqe5YkQczV2AbBe3azfv3
6e3QAollM4hlNHOUGuHk0HUtjYRlTV7T2U/1MuT3ndLLV2nZ9x9sJn5zJBWXDxPrMNT78L9fHyls
DTKzHJXULSinKUicFvjlDNHWXfT5+f2rersWaBhPCWUhRthIi0/evKElT3lJ8LRHkyXbdM30A6Fr
+IGwTBGfcvLYqHg1ldc75D35je8BPDotWfoBqFe4xg02uFMewo4M5/ws7pdyQ4ZQRtJGoh/Jbc2e
DVxUPlj11vf7m5NAwY/6kC49U/f1bZ2XYQxL9AOoJyoJKR05nueGVPfbBVvfbR4AOOZBaG56BR4o
+UfFmZ7KWAuP+qQ9aZFNGFPTlvvaLgj4KkO6XV3QGBedUmAX+sdPRayZYptMWDEV1OtTzY0o10pi
i2hGIriYZp3zg4y6//OjoE/lrUsrArajGIcv2GjhOKhFNCeDB+zUAQyT8GKAGn9w30+2xiwvtDq4
ELEJh1a5EoVeHCUlFsvqBMwaj1VxzPRW8YkvqwGFMPvN+ynYvn9V1ExvRhsbfUoLiNqUnqp6Mn/k
ybGIF2tkL60rTBs1BxUJRUbdfgbcLWOcNVvVBCki99PTpq6+i/qsHuj8ayx/4Bv2Fw1byH6T9Gb0
DV+gyMEXsZYfFwm4AHxkmkY600n/mZVAuukmp/miwhzgB1DC7AHL9ee5HzKIu2nh5FtczTMMhWcF
RRVtkGZ0eYGRtxc4cvYJ1VZsuDVxlrjZIWfw5mFo73g9iiiPqpS/1GSo4ERpD/GtJGf2TVFi2E7o
Ao7geTAC55H1MN+Q2AYVuKl78/+wd2a7rWNpln6VRl83A5yHi7oRKcmSLXmezg3h4RzO0yY3N8nn
6jfoF+uPiojqzMiq7M7LBgpIJALHli1THP5hrW89Tb3eDWFWpsz1UpIozU0Fo2dfLQlyZLi0Q7sf
Kywhoe7Hgdz0uE3ezVpHfZDPZX3NnpenTVZ4DvLazuTUTieGrqHl+O2bGPr+hSxAtjd2Lonv6N3B
zveAKpcTthSgy63Ft3WKTRD2tErZcGOm5FoyQdc2ObNT+RrMs95tXU/L3926GY2wJQ/2JSgTx0TL
7NsP5ewZv5BZx0kUVFLvI3QTy0tSClWBOy+J9pndehZH4AP6o6FlmLsWLWVs0lJPmBtTqpGJtepG
suayyr8v2G4sHMFEfjNjXcYNggLDi+QyGuc6zUWyCdJ2eIdrBF25gCfKDs8dtX4nLJk2NxhOBJTU
adBzNgat28jQtqsye27ijlll6lqkqzLR79iKcvejpU3YztaWA/I9j6GchxhrjCOxVjrYC1bqh6Eu
UXXrhphPgU1e5C4ePDz9GeMNfYtcRre3I1HYXynmMj3UmH/g9arGIo/6QsGNGSf2oKFq0vqey9sT
Z2MO6O82VsHGIBpdvFsfNoT8+i6Hbg3ANbOlcMC72506YLqb3GvsS7F544qOFEY5aipsFU/UjTsy
k9zEJNaVW+iVPYSyDPVP6Lm1T4u+ZOD82KDkz46+9CmE0cYLokwOJMrMEN5yGMhO+snjy0A4r4+M
uXvUBO0u7oNWbhU5bK9F7HKtjV0rPgSBKp9D4ZBiB/GeS1KlynuBo8qoR4o5/ewnp0WXnpePLlTB
x2bp4IunZAJ8Uymzqo0FO+mtaaQ+0QJLwDEtx6XhdpYsYgOqgfg2a5H6DShfk38OEh2of0vcqNeD
y9tpet3y37Hg3DQm1vzQBbkw2Gh3JQkKsxPctcSMDdtlIdYRwX/vb5cBU1vs+9m5t/PmzV/a+dus
8oozR8zzR9XZuYEMv9C0cMT5U24W329eyjIzXjuzg01G4kVWbceMnh1bQFXl0TQ54og3M9PP9dxb
x2bUx3m96Xf1Jp1p2SOZpMW9nQdzQXiXld/DfejwLqZT192sn1izm7NE186zUxbZ0fdUlUE5s4Ya
PO+MVsmxCqwDeRxUt22DGCTkTrfmvNS6xwlcApEE7qjHH9psWc84DFKJ9MN3h9DsjJRgNWewg5CV
X3M7cU2wObcGucU/yVFIqPfKMGAWy+bMtRnB97jJ9jbg6C+ihzp8LJPNVkdy6d+JeoV2eUHs3XaF
SZJUUnqVfuWTbqRCmcTBdNdlIntBew8vf/KcJT1WY9Je1bLCnFdN6LWiHFzcbW6RPAr0f7CW3TQn
zcS4ZfIefZHn3fUATNXdDCb4vw3LzC6O+JTsfksYjXttd5L2wKj18amS3mpSuOhsvIvmxl7lNzNu
ODdSqygHUQT6nOCi1alA1Lxwi0bB009teZKrrMe0hr4hQciUj7M9t8R2rRIgQ3YcJVLRUQZhta8+
U/7uL/2iHLLSvvnqLnqilh4MI9SqMiLQGUPFPJFFmqYFOqTyokma64IHZyBJQYaOv+qWDODcpGxc
9Ew5q9Kz9GQNwHQVPGlWbnxlxCy1Oxe+crCZhWD3JQPdQz3TGQ36FRJF7wiZ0Py9WmVV3SgCVk3L
6OQR23rH3zgXFRZ7JNINACWWG368e25WwdZ80W4FFx3XP39m/2MViuiESRYLVx7nmK3/vhIxZ70v
FxNCH/KI5JjD7zvEEzbLf/5b/rF5WLcNK39otXnRy//9b2m4SaYmHyC2XoDkut4Hh9I08yuGEhqi
K0eh45qIFo6JTPr9V/9LU6FT9iWo134Nf0Wv/x28/f9fXDsToRU78M8nQnvxUTMV+m7+27kRA83K
zwtP/gJf+f31f4yFLOs3SChrk8d+y1mVpv8+FiI7yEH8CX/9j69QHv+pgeVVjkM5e4GQ0Sp6vKM/
MSrubwH1FaD1tTiEicd04E94/d3vjQLc+/90O/DXOTo4KyguSF8Z16PH/WvnJFBAUA65P6AOh22j
3bvMUXUPVQIpox5L9HbOECr83yalf5mqkEzGb10vFkYcFhiOvzTrmnQwRE/uD5CmQerfVOPWbMgN
o3dZlre/+XD++IP/diLFIOPvC2k63VV7zPaDA81R+yv4zBx1B2kn8PakaWYgkJeEFw8Iq7Yd1+CX
TlXOXjfMqtvqMh28sL+kxKSXxBgedmlwG4iWJBl3DZUZClN7VpekmeWSOkNkefzaXrJowDSDwvZG
q1TcXYeihNS+ZtdMAkv03rxk2nhsroatc8m6kWvsDVUT6erFGoaTX3JxjISInKZqRnnw1+AcqzHN
lEyMNU+HFJzmV3NJ2VFCKP9lSjurC00edIh+vAwj9iWfp75k9cRrbA/LCBJ8gmVN83EuyT72JeVn
vCT+VP6CJrMzJKZ/sYYCrUF4xsaA0rSdMlazvl35bqQh3zhr5poqZPrjPGJgTCwExXFGyJOojLnd
2qQ8g5RIui65pvzHaK1b7K5DqaEuOip0AVTlE7oXv/cJbUQ0bZ4zB+oMUTjWWScyhxjranmw2+St
TyiFqW9yUYasxa2egoPENwSqmguxXBQACHoENQR9xgOmb00RWIu1nJnPRkNzOG0NI05EVPmAvHct
hGJoiDYs6NCQ7DHCxjDk8IDiQ9vro9Zot3Zaet9TpopkD7dqkARQBJS0IvfL5BrzvIoPVuehrrMX
v3lrpJ//7HoXxzYBIK27NSXa21ADcNpsxVjzoCJ8fjwFAcqxqJRacBhaB5B+MGWp2pmWqItbYg8Y
XtZOj4ikh7tDn5PWSLeMbsmbPaEDbRcxsK3zowaVMqF8w1reEU+dZvV9N6qcdDpjTL9UHbgxIiu9
xRGqu6TrpG6VcwjnoLhqhFyLF06x9260+YnIaBBeE4FTfQwJIm5CGHLv3ODvf2JFqYJ9ZinzGLT+
wjEffdTRqZHlvyoET4RvmQgKj3AS0Hd67KTkVnqxdbBhQa40A50MAgaHw1Pa2MUKnBjlNfE/Q7Ae
NVLKk9nUbgbXhKw42hQf+yFZ0KHKNu3vOkO1H2Qcwa0mM2WBh5962sdozcPDJJPkpZnm9CtwKnlD
pALJPBonGlRzqpcGGTnhPdKRFICmC4SE9Nc148e45P3MYs3+IT604tsvmUDGjHgIS+2aFcQWz3T2
U1+RpGP0Qt0TBzk8lJeMIVKqyOMyp+KlG52UhC/CiDyUSUPkd2r6Gi9hRSRk35WFxyiorQk83hB/
SW/jdevnINbAIwAb6fpeRoKdkksmkkjnAJy7EBP819SzrQNLrZFsCA3NM3XlOL01a8iSJFV82C1r
9FKXjUYO8UGSyBRbazqT6crhpxT9eIfw1DB3gyaDn17QwCDAsVs8kpmMRHpsiuKZ9DTyn1Sja+9T
XhXtzipH6W4hfKTw3i/JUWWZ9s/ZJU+quWRLTSXXa2jNbe3BQ1/zp0bHmn9layjVQrTKybkkVXnL
kjBaWgOs9DXKql5DrZZLvhV4aLKuOipScq+oV5CAQFtN90M7eZ9wX5ig9WtgVhfbFQKQxmvjbX/J
1CJYdXRAVqMdJRzKt7VrAqrJ4Mo84rguD4f/Kmj+UpAwE/t/LWgeZfnXcoZX/7nlCn5jg2QHPE1W
BiYkwX8vZxzvNya9wTqTZPnFGogJ2p/ljOn9RunP69gvuHiEbGrWP8sZKiRgXcYq0YFdi8LiX0uh
WfdsfzukZYvGD7EokSymz8Y/7DP4YiFZ2nRAj907t0vaW0sCPF0jw6zSLO/GcumBbrgEepBKAHEd
NNIGaAr9Of0LqIQiHIxsFo+ktPokso3WRH5A4yTiA2qFJu6WuNeLnplf4LjpdqmsOf3ICvZU9kGV
zGRffMTljJac0VHZSUcl7MBIWWCn2xujFCSBAgFCqvZdV7kW08WCsaHPGj2njn+Q+r6symzCnHDz
YD/cMELqWUjUXD34tpOC/4cm4Z0cQC5nWzWIOLw64RqJS1PtpryLx6gXQCs3GSG/N34uAZLQDM93
ZWWpX0vVByyoBz97LZrG8+nsjcrYaKjWffTCgX4UujWQO9J7ye2MuCjfFHngfumk8na7Kkf1tSEj
MXikj3ZfYlStLwD1m8e5SpqZP6LUmc0wZuFm7+aPoAm6W4+n2ImjzkIj10fjIMmVjHdWK+ofgC2a
5xhrBxEnPB8/rYWtxYZSJ/01oP8jlnUpR3dTw3xYb1XYEri3x+DjC+Kwrhcobx+Zha1qo3l6/N2h
ib5fdIsHcumTlb0dpgQhSDdl7Z2fCLMIu0khmS8RUtwUvgrMDarf+QWWMMaMMmhJItRctKykXppF
eq1lLSaQIjetsx0H44sYPe6pNXNXM4r50x7zoRn8nYO95LU1igBtV5OGE2UU+iTwOTdIrh24H9Mk
r2d3Huxohk0FzkAM4tGFvgEaytby24xHGuJhRqo1kURbmPDilVlYdhMXFs1u6pavTmMPpyxnHIbO
aIQ0m5YOpFRtkEjG29Lxq9AA2nNTKItRe2UWZLYPgL6gUaWW9pWIyn9omhikiJCpfgdtAcZpAGhw
y6NsGK9QzejfhS8MBieSMifPyAvc9B7nHpNnX9DbG5VzmpPSPTomTjAmvJ1iIpT270hGYEglk2O8
keJe5eD2mglkPeFOHu4Wpz1Qc5X0Es1sP7rKm289u5pv+iAnYom0x+oxGwJU9UDnMw8Ti5d3iOgN
XGJV1vSgltxi+Unqg1XQ+OvaDwkx6zUpRllRIcriaZUdPzZQOXjuFjCL7LaAs6ErytVQBzpP/IPf
o/pkbtPvDAEHiwygmohOg2SlB5co6U+zh0cU5b3h3S5GsrzHelLCKpRT/VTqrnWvxGgakCpK8+zk
HpXQEteYe1By+m1IVFTy6S95/2Unpn2XuzrIp0bTUjsaOr1B7Ncpm0KideMrtMvzc+W38VNvjJW7
EZOs3qALkQetCVG8ovEh3b3G1PPRY5rAzcA672v0CSYGgMU/b/y4c47sWxhBScPiOAf8wveqM5O3
wI/VskUVapzl4jR3fYf4MCT9EgC95cdM6GO/m0ki4a85El0qOEc8vWTniWeKp7FkcC8mN8s3qaEt
ik4pU58uXCRmlH3HGJKEabI/q7YlLUf3VHvDcfRJOcyCN0DqAzcurRim7UCg7IubKPPJMYq4j7Qp
b89VScBUqHU1EZWaRLm3FQUHJywJYRiZWOTtgwW6bIpa8h7vIP1B7g9K4dKWVKKKN2g3iY+Pe837
NZWimfZrSFoWlUarxhDMWVZuumpcVlee3+7ddiRPzAJ2QZpIZiD1Iclc5XjJyPWm9hq885A7GAy1
rDQcbrJ5/ibaInsK4iK4I+4qURsFQw1Sy6imlfiGT2ozEXuFej9164++CNp33STqHkcRm/INaJv4
002TFuFuQNoj3KnUBCEnh/loL26FNE3vkYnleldmW3tMibMv0VBbW6PyvVucCtJh7iaXQ9/0CWkX
ctT9yF9S8waoCnEqhcA04gs3u9ZLgfPBF+y6NoZZi18K4cdN1lWDGY0CKWyUYbCFa2US3RE6A5Jv
8Dyz9uYEJmkYrEiNyM8W48kidS2GAtYgXzSdpIZ8VeApwgpZBzS68cLCPivSeBvHBiDSWV9bX7Ax
z3E2SiM0DTm1G8M35YeN47ULF0W4X7g4Op9Xl63Oy57Z9J0F6AWMEH4Nhp8LAjnL0KyrWu+fqqIR
XFFWtxlrbeTOaFQZnivbGxbE6FgwtrQFy0eXsyUJ65HomJ3emHZyVRp9cK8RZTiEQTAN5rVFCtGL
sYyyj+JhnjFDuWB1Dma+wpu4uoPboSZRJEoGTe+xU+I6OxBn2zT3+F2cNhxnNl2YjvsPB+Yh1z5u
C7ltYfsRKaVIKOejAI4dTjjwaEuUprZKCiPf8bAHWeNMPM5CK8MPuHEKxq0RsTcao5PWz38sPcbU
W55FRo6uHn5PWDVQ0jHQzNyFFDm/2bFkRlOd1Jj5dw4ajI7maykTvnHKMWYtqw9JLvrIwems6hvz
rNHv5hQfajRPRmrukvTSZnB4RWTL2U4jT/a2esrLhel4RSaugSfFjB8yshxRw+WsWfDnjF4LEUdU
P8saL2mYJXXw0JADhaR+masTMMnhjUxYqIZz07unzoGTFRKo3GKZ9Fu6vsyOjYdREgODhbMxz3Db
WppK8GYTktbAKKHJOeV3g53lWTg87FrHp8ntmXzQ+DO7/uAcaH/5sDbX/DHDfoC2w5sC8I+KZKCe
+NEPA6PksRuB73ED8m+NlrzOfWz7y49EU/qJynPE8klG1LdyDAtvs7YmrXVlnhxi2yIfCy1dfTtz
6hnEAbMP28ywvfkw04qLzpty/T6dK5vZv63zAY4g9J8o9laPjnS5eRbrkFWjv33uzGLIwAtJ+Qh8
aMrCmoXh2ZBWKRjSp+P9gAC4DEk3kTc9HHoMoND7zh6h0lQYet+MaxBWnEf4ash5yaAkbli3esm9
Gofum4JaPZogltqwaEaT+rQu/HsXwhsHx+uS265cO8WR4/9a6c54q+Y2FSErWL3baFpDH13O8Vex
whNDKlcN1s+0Oh5IT0AsmPL83iRtOntbWH5EbuEG7cst1b79VSaaX2/AnqZPqV2jr0z0oHtnqubi
P29rnhJGBzQzjgsf+7qruDfkTNn5lBtjfOqmCvIVxQ272GSyhIxwmfe/AmylY5QWVpvh0cMAunES
hhab1reBeGVYXcLOKNxPnD7ePci1+i6DmHgX6z0RHyjYjTuTk1xsdZYhuBtEy+BovcvPOzO3HFbV
01B+eCU+1y3EtkrbgXxrggi/uH9dVTbJQjtib6fXwFriajeZVlxEKaq1juiZTjspkxhh3IA6Hnuf
cYgJbhSHamg1U2vc9tCFvwu8SEXIup/vRlUvr4Tp9gfoNzh8u0ZZb0tRNHkYeIpQH6FhHqFqyu39
vDiog6vKX9NeuYhFaHeFuptn21Y7gusWGfIU1l5orSnySYXUi+3o5qQJDarFIVkvmKRZC2v5V5Dk
I1MSjdUy+YCsPvZtxwjvFeQmf6uL851pmAE0Mn9Uls06Z0wSg8yfhdSx5zXlzo5EkEyAMNvEIP8K
gXxOtevc/FcvLbKv4W+74VXajtz8n3bTTf39v/5nnX38h6/7o492YFwwuWfwTv4BLg2LLvYPuLrr
/sbazGcS77jGChrnS3/20R4a04DwG8jVf6hM/08fbVi05oA2CDIwbM/THeNfWQuwTfrL2NzyHWKD
iJXG08H/KPJptL8+HjIWxP/2343/4Q/UeotlFhSx6rts/eawJIPY8vyHDTd6k5Fxn02WK3dpr7EY
WNtqNFi8OYwzayMw3gunGm8YYjNYLj3qkMVOx0NSp85RF325J9zte7IJEmSoewjKqdoXwXxbqim9
Ttu82s+x/HAWyO7cpgbvpe1rxFbjncvV11T5PuDhOqbzTafmbT8pYryDV9zu3gZFwGs/5zdOm35N
3pX0tW26WHd2015hvr23SrkVqR/6kkpxORvKfMv8bOuw7e0K/7j47Rdi9GMcyxNBz/g6Z1bE/Z05
TVzf0suHsIZKuNhLRErBMWUSh3NJ15N9bhiRUzP0q1O1Gdp+ny/1djAYW+XxITOhyQ1YGT4smpct
8nac72m8l92XmSwvOc+aKE3NN810jEM3LK8LIba7THTzvh33Y9NEyZiMkT/a4uCxTt2PxCPqvXcz
peLoyPRx6iyqVnczV6X56KHw2bjeTI+RhxYXu5vwFtSpYJHrpiM02LNjSwIgnIMwq0i2bdS6z3O1
ZISBjtpNIIIID8N+kFdsTMO6qO+tMX43A6IMefpRW6ebVo7PlQK5iJV5jij+N76RBKFCn3avdYeS
OhOZw0a4CEo8GSSHuuYUKF6QQL/XxN+G3WLcB0k//Sh0nKutnN8m5dzMHg898knyT7bm6itTzkdq
0st2ifNh6O4cTc6EFAjF1L6byBscBrgE/lCqXZt29cPcZA9usnPcQ14rHNpJc0zilCdTWrniprUq
9QDz1MJBHpt3ppjm16S3SK6FHAjYdt4FbjLtSqgRYQb7e8NpGb+3Rnwdu6V9GF0ru3Z6+5lorzer
89VZYAA/+KC0j3oNnKEvu6cehYk/8t0QQPrIXfRiRx+8TTXrVjjTlWBQ7PTzjakgPzQxitSgictz
MeAJM/L8UJB2u7Vb48cy1L/wE9QobqCWmnPxjMjv3MQZCaQ+g4jdrC3Nk29OWE6mF+VRdDlGX5Hd
6I9hoapDaZfLztRa+5TMHk/wagPK6sTch4UMlFxFmLChkr0/Ki/sygRafrtHYRUZ0r/q1Q21dSQt
BRyl6oc72IQ/G1W+Nr5IKC+1OXL84TznGU6naa9r486zvkbG3w7Q60zv4QY3/V4oeIuuuvhVHp3Z
p6UdxEM90H8PPxc1vgsWAuBEs0Pbd3u2QuOmp2MMGYBozUczxS+YlZNvXJfuObUz0o8d2z8lLLRo
P5XlIEspc3nFQ7lpYNkqepjp22GhFJs9u4o3va0eyfblTYWlNMGsBPErL6D48xqEk92wMbyZmhKB
QJgLGy/5Lhid+ImoRYYqzLCW9ipug5NbLiydNJ7Ybb01x8NCbKDidNnUa3E02J+LXzwqyvZwSSRy
nuDNrfbMfja6c9/pvtovjUlGsG6SI7UClwPpnWaNYVM+kEONShKlg+zVld261UO1uD+4kYYuIYNx
/KNI5C4tYDCUxiGOvwbUp4ExoKw28hfQQFsK8p09Jbuln7Z6txxh0lxZOHXZdRVRDZ9BxfSWb7nY
DeNo7PSyvelzzqguD74h5EaxOsaluhmyUQeC0m/SIudtf1ZafbbSYS9Fuc/ylVMT7/Vc7rRU7lWn
H3uj2wfNFE3kpWbJbTnS75bJfcaul8pVHQkjP1TSXB4BUZ/q6aPziptqHs9G0LxNpXlPcuvRy7Ko
z4vrmplVGOcswDJa043HhCw1s4d4QuHSeVp/BWrGi3Sr0DepKndF5bJgYpVF5O5L4XW3fls/Vnlw
hDsdsbYMjY4KGVpI09dJaJlyW5TeVe6lLzEpnjR6+c9s0DcDxIcDgvJnM/Ef2XSGReC2pwAqeFib
6AoT5pt45AZyJFBLbSrieq5Sr7wfKvdOVPq+64dnfH/5rVXaNxmwB2G/+mTuGlr/kUxq3zkLUxjz
KWmMIytVkiGd6cnTuJe5Y/+gO8LaBMb4KXvWUknwa+rj66pYzqWdPxB6jLV7rusoGDxjn2tHY30H
JZOLXILgToW5z0tmGrz4pz6kZxzGhOl4vR5O4ETdFI4sXIsNm8LIqNsnBtEDrTcU0H3cjtdOYnHC
YUedu+HEFO0upeOLPC6InVnbr3VWXAEMfvYNo9n6tn9MR/0IfODeGbK9JV8z7qKhjHv/YAlBQSsP
QuXb2F0VfT8DBdy4opHQs/xmqHzuAS0YWKkf23Q8uilXo1uqa+TCt1muyM1Oc3j5ykJbCV/XT+8l
aAXWhetUTf9Z98shcJge11rrXBmz85QO6S2InVsiUeQGZg6c48baGLo6Zp52HIIgBotSoaFsr9EG
vix5ujNm79C45bYjAySuHZam3tUc2MGWnrO/TnXuzlqbTTe+4RD+OdhvVtw6974Y5mszwJ2Jsigf
ll2VTNsSLncs0gcisrsznQkbPRN1M3FFuj59mkn/Mtbx3RwXPwrOZmv8GQRZSBoliUtyPsH0Vds+
a89MDIYNnIuGZjRHK4t25Io/rCJFgLDGPkt/9qZ6L71FnBEleHuC2I9Ywja+raxDUpbBi/TNw9xp
TzjFsp3XtPkJ25kHLYtsRBpFvdyqQbxgCd8Ad2B+bpknN3V2akBGacrc2tt155FZlhzaRqBbbOVr
RygYZ0zMpDKtvOAhb+ITOTTOrms5iBNd347TXd8yA8/ok7+4WhZkAeUZneS5yCb3EHt8jFVZRhYp
24d+piJjZffRx+CWCcQOC22VNlqPlSxOgN+aD6uI/ZOjpQDHqmo/WXrE7gF1vVEV3ApICSAyYZNa
Ut+UrOpvlOcTjNsYv2RiR1Wp11tfCMhRs3WtLcUj9BoWlvF0a9YdRHG7vZrKNd/Bl6PZhiVOUvnk
GtVJqNgT9S4ZRomOMsmvx9y3Qh0/6w0zNn/LULKOlKExBFrV7aGYDeuYTc+JN8e3yo4/MsaXUWaA
uNYxcO9YU+bXMHd8Rk4Y3ZMstjhh+AJJGWy+i279kcLfMyUEImHyuwrWELsk4RUkWa7HpSfYwSKy
vRDDtFGLpp4KFDKPuhjVrgB4dt93Y3Djj4F4s2dedvnmxpeQqt2pPhbz6O/9QAY3GCaZCSZ4Vt4L
v6ipSPAPNYGbvhYkRlhusp2gNYd40QRKRbvc64ngd6+/1pe8Rz/mKBT5+kpRDYcZ4FMkJ/FT+XpA
5u3601SZTk/d4MTMz43MOzG36ULuIvcBZndmkMeE1hbSeHsmUPpqmO5EDF2JvIDt0jAW03Lr2iLy
fUPqsHu0IFpEVoW/qcpa4pENcSe06jn1ghdNDR2nSo6IQ+hiD3ZojoKl+aGbJGcyXCLPlvNwTvbK
bx70zjqA69YjXWRq5wMbCSspHjW3uPW19kiG1R5JI5dG0BmRBTAauN5usQXyYGc3LewDl6B471X7
AIp9DJnZqOuiijNo2N18VZs8ARluPS62dV9aIt962vSY6/nZS9tbv0ruiae+odueokDW2DEmqHSZ
HpB9SETBl1558oqe7YcXT17E4DG4NrFbIJdP2Vi48c+MVRSciOmESIvU86SSj/gBxh1DAbWvxrQ5
EDG/nOKlrB5jvfjkTIIy7hVwrlf4hYxdtUoLhhP2eBm1xlwe81ZcwT7cgXHpItLz1vtuQmXgFTUr
mZyzhWSEZUyzvbmKNpL4COAcAIjXe9uJKV/kZKN5M+maQ97BahYfSOfwfzDZ+ITh5oToeNCuyOab
AXX1LRIPCpfVx2fEyaTpztly9jsJky6I+SQc66pIO4g9RtpGaTWHXIAoq50Yc4Cyg3PpOBNVgzWE
3B3VbevWeYj4l+Fasu4GUGYFUQOC6qafCBpghnGVYfi4M0bDY+BjlMyE10u2m8uHgokLZ3E5HNTg
lwCYBv7N5SJP9Fq/ElJyeVjter0LzmVwURO6joC6u4yRZDDasaJ+4dq1czu+Rd4FKcZnXHLN3ovK
E2XpyVxms9zG5cr5Z0LEDnYU5LBXsMYvdwgyU9brVesPxaL4bX2Z1hGONd6MrPwt7maIQHaQTaCf
VkC9zc7wVRkT9xZlkQevKS7yRVuuetFDpVGz/Vx0wcIQEk3XtTfZ9rOXm+1xqr3pqh5LnWO7zq8t
fqLlVN1xaNL0QZWzxcS67R57zyN0XafUZgSlxvgW6F36aveKCxqtVvrKeSreFNSqav/7rQzSE1C3
nrtVUlhwspg+1xGJyvrV5XaVeJKj8vtbZJLRbtn0i7eiyYZDHgiQUkvCe5qnzGLPwummlwvGlZ6F
RBb2uAIYSQ1aG1WZJKkc+8URe6BNngT3WfZ7q55akXph7X6/Gbb99Kk6zwqbJCjBUqUZArJmTu91
3W7DJEmmJ99d/4uVBLyj9S4Ky4t/LEd+XqFavv/3V+kdX2u6uMu4W+dofxpv1ADRDPydsB6fCnfg
Fev2iT+XVkpwyvPZ1I81a0jK8UZ/H/2g2TOe09BRTY61TYe6Qrk/5jG5KhXfr7rKMkOeYiYbl1UN
thPsUSPPM1V71QO/uuY5jfQeTbeJnr+x917dsKBQTevR03PvMrHA3Lk4Iwwew6m2ncTUpWHOcbq2
VNDbG0tqy6mNCcdxsiFjQkGSRLRocX/V2mnKkD/pmrBaCv3H0hHKPI+WttWg4xz1xZq2ueWN1aaN
C++e1TMLwFUF+Oa0qyhb0Vmhstcb9eayPX3xUiKQxJxp3NcbyFIHVgneQVhaditzvXG3bWcN79DN
Wjas9TAdkYwsHpd0Xl/hVfHkQ4CzZ95XSnOfWIT2UcK3RcYwYsfRGgu9EsPzTxIOIJ+abM5Zyb8z
0FjusnFUUd/TE4QYZaZXfIokUOSIw1WKuy7EyZDuRbOO99m4Opsg063roTL8U8tEm+ygHCHK1l+N
UB4swINZeK12haolv5FEMfV8TqZ2qAebXUFnC2dfSVm+jDPkCtNJ5cnoW/+YpEm8J/yhHSKbQPWO
Ok+jozfW549eFGg5pHNV58n0bORt8LnkzJE5dUWAdWE1uQ6FDDAZjKwBseUZ/dFQQt1y0U+PsTTb
l5FFO+4Fc2L8RZwDXlC2XJEpqzRsRQOkaK61I1sIdvYOFeN5cZbl2DB5Oi6T7t9xzs2neYrX0S/e
5U2GJxfslKnXFYtsncFHlukvsukcTIIS4GnNnghLTi7ie7aM3iEZR6ZW0GmSjVOVI86xOei+XYR5
J28s/J0nrbankv7f7J3JbiTJlmR/pVF7S5ip2rjojc8jSadz3ijIYNDmeVKzr+/j+V51ZT6gCqha
1y4TmUEynO6mV6+IHLGSswWp0OKKnBfZymTnkazLSRrP/Gv4K/Az+eai++EXHGfv23db4lw4h/zX
NAvcJ96e7hnrZPBk4ZXcVpHhXfI0qQ+jaU3X3g8mmmDModrfqqtflSj8FyMagu/bcpLdYI3xk0eI
FcWbMuE558wq+iqShuuGYcHrW9lNVj1VMs6bg8RVfO59SIGL2GrbL6WL9ITYyWDMQmFt9G35hRMB
nXLCmQNtYvQ3dTjX8muwFbcHnmZoW43YW6RNN7N2g42P8nee5Oj99qzSXlLBkZGBK/gdFOPARrKn
E82GwPMIj8vZtToM7sdU37IIdnKQNmlLpHpFu+0ooDoSF28W4+iZD5TsQAUicN3suBog1Y4uKlFh
YGDkD8s4PjlZ+DnwtU68udxdkCpyLPgktl5CZGUxp255mk0N6tVFKpGxZBCavBjlyYqPFPU1S8e0
jAeVcSOaK388thYjuGl14wWcDz1q5ujv8/rVgRH8xksP+qwps3PueghVMzr+iqe8se79zDvE7KB2
fpl9CYNZp8L0stC4F/Zjjpmmi7R3Ge3YRnAz7W7FIVadVOSjhozluI4Ipywyp0AFyZW+zmpifM2U
Prqenz+3li1WFhi1xxGbwaKnGJLr45TgAQoUG4LQMS+q84eTYPxb4nv+GqFyPlAQhRHHUTdbIq6u
uziyuQi0wvCXSjUYNfqCX1bThOYq4gG66Ga2CB1IQ04oQdlWOhq7jBzk2sSRvKvF2N7j1cpXs1fM
33XTiJ0VhOPBcWyx8d3eWLUAes9xa7U/GAMSmAYFYEavr8bXepyb5W0p7WIhwHhzW3pWcgo/fTvk
5dQ8sxplBveOIiewUGne7LPEGo5mFHc7HgidXEBoksdhhsa3FS6PalgGdvCRtV6WL2EgxA8D2fBq
27VG9EWbUXy0RYI5oogGzmFZseAhsOTFqxjA2++5m6N7B39csYQYg1uMd6KtDzxL5A7PFPwxkZQf
heVPwcKTVYAzNQyeDN9MhkUT6PKE6c3vVmRd/X3a2+Cui6xwXloYT7+5Jop4D8Gx31ZClmttBv6B
9r1SLoNksDWAYUuwKROV+bsPIq7GPJ2nctPxtJV4Yn39UaVm+ll68DqXFe6kc0OVoEHAwBiuVlnq
81A74kAgz3geAEau+0mhE6acREvWPux3Up2ou6FT9R2tfuFaNMOwNdMa2hDgCaRMEcwSiOSo9McU
DeM7prT8Wgweq3o+h9cAhwBNTVzRXiJnKimf0aazmppsYOFGvI4JRHmwdoO6Pxki9tcaCbsBDslP
wN4mlg9t1mP5Msup/FCpg8k3Nt3wDGAguZRuR/QysfyeO70hstPoAwceJrZ48tY1lyEjr8CIVfdB
1ka7os6ubeZYxyIKo2UcjOrVcXySYajbYlOJrIa9kAY+fUI6FMseH8fTyL5tFaMzt4vQqfQm6o0I
0hEdU7smM8OS+F5R3Ws56kti0DyzMFIdXstIpU9q6oZv8NZOzloRxXtRgTuOOTwMtm9zlRZvPEj4
QUBt89mFo80DN3QyIDxWmQ9LrAr6axrDjE1aT5kOMFhz787ZgU9rFa2NANTaMnKFblZ1X+El41G3
s+uq3lRZbPtr1KYYbmWou0sIxpG5xVLipeVpcyYrYKx0qKODFVTmLia7ZPaO2y6yShfbyKntDW8y
ixw7nniWIGHzoFHOtlXThQ8WN6WYlUFh8wl0+q84E86ekVsKInaOk60Mn12NjXV/w/q++eqNLjzN
ifJ/R2UEQhyriHPPwoSzc2hi647Lb8Nac/AJ28a9ixJQJGyJl6ldxEc9koy1MxADpo5WrqMqDs0q
OMZMBWINoqN4DBtyy5vKpmsPvdpZ5UkyrsFsG494Czg9Ow0STqUICXjUF2MuV8TrUNybS2fQF2i4
7NBjZwYKYUDlTOgWxrEffudt9jyJaRVZqXlGbKhXKRjFc2838n1EzNjmGen6vlOY32vncWyjvVHV
a1Ju6vAnFpyDxxAR7shpkxvzDU79a9TWOSyj+5u4zt5XrdH01nmTUgqepivl2q9RWW9n03xqwbRj
juk3STC+V8o7NhWpzolPLEBeuPnk72/rLbwMcJD3QdLqRUZOA8flvE0dk6w6dMB51Uxq1UA13twa
/+6crpzWAUw+pIoufm3ghX9YlRCb0e/ac0sv8d7wgYsslGzs3YwxM1y61mD+BGKq7njX8pSyPfUC
+nd+FmD1Dr1x449YkddfGjkUVz/sLCCtprlIZwcnhj0/zYN19FA0lshRXMNwJa9njLnHdMDXHuOi
pABVb1ONIwN5MBFcBJP0zH2eubXwkn2Ymw0HCzWAEfRMNi2je+lMjdmCGeYQD6Mi7U2AZBuBH300
Sqv/Rv4t2aWjk+hobLalLXyUholPNMzQI8SI6VzJsL1zMQb1sIEH79oMbn9MI29m0tTeLy+Lhk1b
w77TzJxLFyf/oWjrbDvZGBwC3GVfhtWTIfLK7K2VwsE4ZyaHJrKZs1szYP5N3Vdpg2ImmDPvsyJy
N3SxKZB5dZeDuk+sO7vCMGuJqlrnY+Dvpsntng2l5aY3pP8r13l3zuspuNeCzi7eJdGTx+3ut6kl
a9A2HdtzVlnmurPHBHti6ZwAo2I0YrOnt1mUyHfTotVzSjHEUssJsyBKSu4jEZJTk5jpO6nPbBPS
Cv9QwGI/cyXJ1lYcpg9DOapfWnbGA3qZXJejCC4J/ZEPKfoowomsdiAYXfpVb2sRt0sPKrbfS/Jd
2wJP3Zq8bfQ7CfEN4dacHqXT8kbCDyUWVTzIz9rnldOyUvtyRMHJtdlc8S4bwANSfqCya1YW3sGz
X3kkdGYvXPU8z07wN29LKKxWK+yn9kophL/SDKhHRXTjs08sA9HCnmZadZO5XOWzVS2TopoJNUSF
tY/Mad7AKk5PXooN12Si+uqVANM6x9Valvn8lQQZE4uwkSXYbe0oiTWOMXbztXALc+25/Xic5nDc
I3+24ECYXnNpz7vOrecPbSAaayT8xxkTMhmbSa9rM2meArOoN6UfbrmiJ8doxDvC5lBukW8wXObw
OJk/BwsYQc8rgu3NIxEHYdA9QBbI8dyV3SZstPc8NbOPqkCba5HhX9agflAzo9TcDJyEe5HroFh0
oQxf9ZT4V9cAGbpw+rjclJ6X3GNDiu+SjKj6IgpGsQc3Xv4TEvi/8Y6/xDsksQksIv9FvKNsPuP8
b3aUf/6Zfzej+PDJHMKfrCGE5ZIp/Q8zCugyODNkFwh0OK7A+fJPL4rzB24Fx4Nb5tHUYuFl+YsV
5Q+HfCdf0aLChXcGTKl/SaT+VwlVixnkb5kOxyU2C+lOwEcDwQJn9fbf/2JFCTEHty7Vk8vUhTiw
TAnFP3dpTX6jcf1mZbJYRVplr/mJn837cfECYCcffrs1p37pW6uu5KbfkM0nlTHj4sxYA4HpEKBK
7dq0jmljggavqp6qCi2aM/vZjC2+xi6Viyy+tNpWF6pe8GGx8OyOkxPWlz5qx808RvE6Tyf7dwAA
RDOsGfHeKnr8xbXxGnhRfLxBxa+kTVjp9G1bfmYIBmh3DXIjVNH6XUVUGLOILq6uxUMkokeGwo4q
NDdCOYWxtHhseUQWR6RZo/KGgzSj6aBzXb/L3EzPmJCTe1aw4b3VmQ4x0JinJY+9HE9BX7fxOVci
PbLfo4q7F32wr5qkfY27xD0ZnfI38LjZskYhj9kQKfapnjPESUIL5CzwSOhtEEZoAVSZECO1Zndj
dsFPlPD4w2fP6R22/H83JziDZTzfpzadrNKYKtqVJ/z6jNvO9AIik+5LXJ5bv63jTRbQpxz20Q3Q
4ee7sYAkvCiBbcPPnwnQtQOshtBLvQ2EmowHeZV+5G6ENc+JrR3U63cCvO3ZA/m6z2UlTrPsQtSW
ypX7XqXG+ySoOhl4IKMcTMMySYdknfp6+jX6TvTCfiu7fb1XvNu/88RV914acT/m+mVcKSRvfw0R
oCoVY2v1uAruA0OQq0jKAAskXRjhsSrSEatqVm5UENv80GozwzdYOJnRb5sqlwcMIGyYi8Zemz5R
YpY4ysaeXfivSS/7VV46dGKESfQk48494Lqa8RJnIZGJyPHfZ/hwS1Mo89RYnbOFNRocQj6Iaz33
bBsS7S4L28a3YQRhQRxS4rpepFk6bh0PFqYVzfF27qP70sjji6NAADO3xs9pbHdb1g75lxUhCGoV
uBdY0lz+Eo0ZP1dZ/qutZHEZXNzHWdBkm5rDAha2gSc6tIJ9UXXmTqbTGxGshDgtfTMLIxfjcpQ1
how4aDkVR6rHa67gVVq5u5KakPdKlAPDeYI3Vhf2fXzj5sZDTTYUhEi1KJohfejJK9MKXvjG0Si5
SKi5i7Z5p5sXxqf20SEi0yw7StHtRaGN6QxMlwKL0Gi7n8QYq1I8zizwxWXAWiWqR9eWw8NojDfb
POL3NZ06JL620iDyiQrDSMLPg72c9Xs5jAjpnf2cNVN4X7BcYecXMrOYLatp6eG5r8Jubxrs+1EB
kA+KkqV2WJhIaOys6UbRs1wh3LP3HSh7/1Ne8HvA/Gbak40ONJW5TH53oydZOjfm+Ftj77lwNa22
pMUQvwlzHM3JCleorlnB77V2diV3dzrJsc6wu4rupBj7DTUN9YVz23sa6hZ8lxmzDW9LBjdPBN8m
ekLCqMsKvK2q6PKnOAAvjDU7Nv9wxZ+mFFWhOdgDu3fgzRpCf5F9ltAkSKr0etHrtl31zWi+2G2p
n+ZiRpJXXTw9V6rcprFKfgFppd0jtSfrInN3fKhbSe7Gos94oWe6dim3MMMVYcDsWrsUHXMfZw0Z
zXNyjQbb2g51YL4zC7kPZm16rxlz+CPvK+M5m3rNSk90X1njh5s+HbAjB454bXqvuGS+TL11Aexp
7zXwdhRJCPphfNwNfaidDYU23qkqjbZeCDzkhT2tkzZ+nSoSMzAtdgV+y4XkPb9vsdi/UrWUrjMX
/iw3e8xHCmfjDvMP16GwSPq7CPbJfUeU7EOa+LaCoNi3prS3PdUiAgMJS9SWZ1i5MAtdNPuhmh96
P53Av9pZueRuq9jsWs0zK/+KRhtjOtZuHnE3Ul23MlhJYgGBgn8DKD75ZWe9dLFit5eIaT4FE557
h5byM1cqa41HbtggHd3CcYmzbGzgXc7QQL9mG4Mfzg82UsvhaFd+oBCdx7esHq0dmBzaAKZwPrE6
7O4GzX+M25yrvTnIJ4qIrWWQVd0FOr8gUAOMOuGFu0tkVtyxuw/XZROrQwZMYFfG1kSIcgoTRIS0
uyNUWZ+ypLny//J4rcqj62e40PIKg2N9+5WkZMq2MkoEwnMVHRAEjA+W0sFPCwCeImOvdI4zxe3L
OO/8k4ws8IwZqlRQZvcD+9CfBPcNXK2mfConZb7SbJJRmZ3cT2G7dyygQ4ucueUBzTv9lCqxMIO4
5rq1Sg//oeh3wVAGtNMPeukSTz2C1+qWfRxC8yIX9G1ZlfOQERA9W1Q2IGaIaNu30tjOnn1iVRMt
JSmdZWW3n8qbwiXVbGyimX/vUhQz0JxGt8N0IjDKV9axyZC3KDoKzsqIkz3wIyKiusp5V0zhV0Zu
8s4n0rzIR6fcB53TbNCR643J7/kt5fX5rgY7OfuDFT5V7VTeMQqo/SBNzJTUZDMhLBSNPmuYldTJ
2RkfgAGYUxyzP5Ue1wvfIvsoc045LhcwCZOchuyNB7ji28kZmm6nCqZVmfsG57lbbgjjZ0sfX+Jm
sqzZXHKfDDfCs/u1Z+lxz7SFMODj1fejLgOhhJYxVNrpl3NWeWxPdYwpdKiPBh6qtTOwC8B0lR79
ooUrmXRiF4tWXalBC5adGZQrCxbZSlnI2qKXLMgiL8ZCM6bHMKrewZrV75HZWLvWp7aoGHHgZNY0
rURdJg8j7tDTZGb5rjGtaM3fbz5gC0KWKjJ9aFTKPbeQ5nCZ+wI6WSnZO5MXGIIFXIXxDeJ5cRfz
PN9QkDVhZXLSPTyv/pUQrvlgTaHLzl6OX8acuyvyIvZjOLjDGtUxXA7uTGizyLfS6TFLlll0lun4
UqmpXjqpttkSZsRS0oAyqqbPbNxGOe47EBQjbhSqcZ5mK5ZPPYgyfHVRXB3LiE6bzu0WBGCMw9SH
chnZhnzIPNG5J9tK5M5lrbmfEtEdQaQg6RYHBhfKjLSZiaWYBSB6CjB4XmlVHCkQwo1SiYiN3lzU
WxewwAT/yMovVTZzKGGkoA+pVH5zKoRl7IeWQ5MtWPALC0ZGxxsN4usw7vpuwaNZ7GWiZzy7gOoA
vXV1dKqCxvvUMSzUTN9yZ27ufzltYG8hln1MkPd3c1fOl5lOQoJicXxnud2XycV8JwM6xAiL9M8E
sYuN2Qj9Y3YGTwDbIQzGz4fAiLh3yCGLvISprV9HBNhnHXGFXdZtOHzy9xBrjlVylvje9VPcSpqO
rLz+7Ge7PMaY/cpl5OXpb02H9wWYF7k6Q3jZa+w0tDJIs3jthKXW0+hzZGUsLVoWU0BeoF1swsQZ
tnk6uufBr+3b2I/hOhoKNjtVSNFIWoh1wwhRLPpRmNzfHcXmPYpq68X2o3bPOlluKhAkR1bh2WlQ
uPjcohrv3BmjUNBNxqUDXPGdGULs454eJ0+x3lg4daVwQvTiFOQ4cBdZrxIKZRi6Drkp5IEBxEZh
tIxu40CuuvPZwpH/EsWvImIh4VWwB1Fb2odc4Vs1xiyIeSHx7ughLM1FTXiMFrqqJ/voj8+6zqPd
jHH/l5sbycah//HX0OWi26RUomOHHUzs62wyuqjDOIGZa2f3fKYcsuM/kzLEk5TNW6Cyo1EV8i4Y
nwY2ztcxiAmk6GQdiObIO2c+8g/mnstDfNt/uBR/SRms8HfLeInxJvg1pK38GkebhLUOq/JjKhqe
Zo1BzE85/V0TYtRP5yzdlENq7BzoX1eRCPMHUXS8oyDevVTM3Xu3blnUFzY99mH5SvXTmQFnA7gP
m05fz8F9L4RiydvmO2m4csuno1gndFbhnOz8AwJI/5URF9pCQ2xf1ZiHmzTIxSaeOEVYrAfYYo0J
C7XneDjOQbYA1pu4DxSa6rhA9ROtnZPcdjxdMLenzaYyQrFv52m6Tl5GSFfyyXswurH9KRHZaVTq
k93QqvE1wjWANfJFoHZFabZ2+2zZRebhdtb2Vfs8BepB+cVDyX1xLZV+VH0+rxyRP04FStEUnMTk
XbMyxoCtHrPY+O16xlX00zLx1F2GxQ532VQA/oAgzRE7uhsnlgZPytr9rcep57tL5561H/vt1jGq
fcVO8ZgnRbOqvNghTQknrS6RVy2KAJ6MyGpv2cryPhry9FA5ebjtb7yWWCf+lnXnLS7YGhsLaOTW
5zrxDLDxT9PdLWuvcd+b/p1qxLzvvemUUKfVLwGytWzkG+eAMDbezBjrYa6qfTw5JaOgFf6EonD4
RLLIpDsmekE0gM1APK+ab9GxiWOaw97luLhj7k0wE3/n/JJOZtM7d12cYpZlNBbmCkCp88TY4psr
yJaPo5kGBzoig7UNuukx7+nrmNqe62GjpH30iOpcrNytt/T/aXM1tBML2WqKzWe8qrJa8QnQL56K
IT9ipEreeQnC19KdzAeJIUCuCEojREHsbFdDEc9bA+TmwpFzeLU97ZGqbqCMUtVWwqZs8Vm25rAB
XJxfskj8gPwDs+XS93UJYsf9LDJccWWu2yNcO2sTR151mXXSehvfmQmP4gNl0nSm4GWusY6OQTH2
XKOK+q6Zk3lJFVn5EnR55y4TOzV+KGnNuaZz4m7q0ZTbEbTrg9NO80s+SsYsF9VhzdRjH0PE8hNZ
Q7HCkx7u4gBj3ph22CGJ8kSrqPWmrQdDc1lx5SfF6zWU4HlJsemVYZ3iKZkv2klpQ0tVuoauam1h
PE2ApIKKNUMRTngnOGPYe7auvVbDPOK6ldjPbZLqBy+1vBPyDNIVlKRTRLEa/a3KCvcTrfNPuTdA
mWCj6i5nsqmXNsj5LCjqlba6obWLt4fhrVknjPe0pmFRaaJ4h2ScwoVNb99jBIXJk2Wo1i6EqPU4
Kjw1XOtLYK5lUmGdmHn/jy7oDx8YIy2fNgpck+ldD9hqkRmF1RATMZjH6sENl2ECcUfk4VQvqsGZ
f3e0juwaqnkfIqiy/OQOp79uylMiXfyHjWk8CaLR24J4yBe5HHnM8O3wZ+FQMFn5h6Hq1bHNvHBP
VeN8bYK52E+93W6jrIbegNnq7PZz9DVWml+J04kceHhYsw4oWy9HxeQuT6EuW9wSywGLpqbedWjo
mE7qdiHbiipFK8u3eCzltc9FsM5tvxuXfpfmR274xb6ejGBbOh3PQi7KWL+iIdlwQWj3eTz9kLVM
edS13KyAd3KvdXasj+UT6siwErThvqLumQ903pg/VJ+KQ5N4+doNJamTFGYUjWyN83ALr65ll1fn
jMFnH5DR+VFRF1wqNfLAgSX9ZqhItVSx4eiPce2QqzbK4GfqAI+s+5xQJgkYQmBhqAw+J6J/mD3H
vBeGTjGQcxKdZtoSHwq71feumwhGWsPt3o3MNnH+zHy4Ku5UWCBS7xHArfsY1lpfgaz1OydxrDMf
iObYALQ8AVx0Vnw8zUXJuLaMRgv8BM0DTHDmfGqjvPs2yyH6oKwQ7d7XxSYZK5ObmRx2XtlbexPV
D7TrUH4D0cgemr7Kv6qozw8lVZfkGcKOZ+Kg9qSEWVIh0R1ym/wEAJV8h9gYPmop0CeTPvJ2o9D9
OcOsCwtaTPVvUY31piUQhIdksKMdLsrZQtap2bTAw5yDpeuVgMH8osJw5hQfhlvkVzNrm6dUOO2j
yspgLWJp7bxuSs6OtuVZG95wdTx7fKNcR1zMyI72tnKjCyQJLN4irdgUlTecHHromzQM0igmpU89
5piJxut9nyfZ2bcI5kiEi0MWpzavWDnAHzbVowIYc99JA8NXGxPyRkygbZqMd8d1E3NkaZAFaAzB
D6LLYespUSLOBqbxy5lFSDIJxw6hjOI5jqhLnEGcLyxcH99wyYZHor/Zzokra0sMn4sfPPST4DON
/3VqKaMUBttJY5yzLbdY+4Fdp7fyp6zcQtFtNn3ibZ2a7Uf3HCsjgFZSu4+uM6onLqbmZtJl/G5P
mMIzWK7rXsT1FcIEgIFwwOpikDEuemu4c8P+J2HbdMW4aCvAYkZ0RsPDDzxE1lvTeYLzL0euKdJu
rX3Tx3qaUPrZhSjKrT3T0wtUFQyQ520S2yDBF6smP8qEy1+k0+RNqaRYSB7p+wBHBfYioSHU+h4b
qvE6dSFt3rKL+CpaI8HJPj8im/UPgAajc48zeZ3f9oN9KcV9iy/4xZftcB+NMnsjKPxsT34mdrrt
/Hs2hbHc+a474X8w/WYfhg2NoixSSIaZKZpzoEqctMxEzEdhNUicyYUpihNDs94ZNuOpY1iNt6MV
jnAPc3z/1tpmSLYfoXLguaLzZFPVlnxQeMN4F2larLZMq0zJaA+sAs1cvHt+qNxNU9wsmnXRo5Tb
ZbO79ZsDbaLqesy70n3rUwVigXwKxphBJfhF8JbebKBtzLYOSrZ8Tyx2ckgg8ZGTFpto17IUo/3g
VhJsNtHFs1iaFe7NWhOSThRnv7Mx3xrhUA67di5wtTZjE8lVg2WCPgNN+auwWSw0hqzvGBmMo203
mFgZa9n2NRHbx8LnAFgUPWWwyL3+XaNcvh093fVV0lwastOMZn8H7xU/Z9vEOUJ33OPl4ixlHs1w
3jbzTJklBruba9e58bHjAd8qxcprPlNYjx22d7fRgue9H9NkXPZUVg4KwRwDB1gS+P+sLY0ej+Sf
q8yBIWA1ttgHwaME+MtEMJDsy2BDD/zFbB9nMB8l/oqgpg+dofXay/v4kRGE/YnoxpUc2haRtA8e
wshTB567/WM7cwc0cHNPtV/dIXxb69IxsqcC7so57OV95usLRpt6iY+hIGCh2G6YpdPsap5DB6hw
6SnpZHhqTbs4usr4AFfFTdGwuH4CFuBJGbpOBAbGDL8aOkgwj7nGxWmtbhW77psfnQoiXX6A75gh
mU6fTsVbQ0C176Ga7YoJjpTyB+e19TGcAJP28g2EOrXxKsJiTlqhsfvq2ksu6KHkwHRSsEK8TPMO
ik4Gz9rLP4Z2yE55PXgr0cwU6oxBeG/iwN1MYZ5ynwGm4zcBSPGQdF2VEI5YxHDrV2RHm4OXTckn
BKjg1DCofVpOo2/wnPhlRmLfQ0GJXsGUKoX36cYy7xMsyEvtgi5E0YrEyDTFbq2TVXkX8p47l7y5
L8oN8jOPn/Qu6Dn3wRM5cbSpu0pdjSgjgwHiZ5snEoxyYeIt5dPCBwfk9HdDiS+hOFllj2jJJGA6
072fK8kbi+1ZyZ2nJbf6v6iA7l9RAaShLTB3/7kue/0sus//s/zsPoHs/k2e/ecf/Xfmnv8Hv4KA
ccwzyaZRPvL/5VkHTrB0PfNmhfVvTRF/Ze45fwS0Vrh0bzgC2e9GHmY47KL/+2+GCP5gYuCL8jM6
Nq0W4r8j0P5dnXVt2uj4zhbHlI/J1fX/tSLJG8e27ft8hSCFS7i21ZOLr3E3y3L49ZdX6OEf9OK/
wnwRtqu/lJ/841sBTJCC7+e7zr/0vHSIAB0YgRxpgYK6wRqcJTuk7//JN3EtXrpAuKRk/q42m1YV
+l7Z5avIUZzq+IdWxRjM/2hY+0/By86frZF//8uA03PBPCBw+7Z5q/76q6ptMFFkWCUxkNz4fZM3
6XaljWy6K+ew8s52ZGPfrP4E/8kKENtq/hMIaHR/wgE7apY4LCB+feMONwmdtUbDJL7s6pjRjCXh
zT8a4aGPHsRIdmCpbfzXHveZmE0H3uhV0twANQYhHxY+NlPfym4VIh5DG7Gsysms3yJEBeM2NXxn
ODnmFXqFMJe1qxJ2kDpnf2eEeRcSh8BCuKMGmLMSdd74waBdnhl+XYz7URwTo+Mh/NtmqgYyVdKG
sOwzZ7xq1+vIno+OeC78UkHSSelfyBXgDCyGiqvl7OXWCP24T8YVUz44AVqWw1dYq9x3437kkBcp
aJ6F2xeCvKvruky+cARQGvEj/9Sp3fV0HeTUxM8whF4ckaBFCe2KX51p2weJtnx7torkk69/C25Y
pISWpNhv1Z6GB7bXcUQkjhS2F3eml3CP8yrP+TQTdi+oNVbBohREG7kxzNkw3dKWlV4iaBMpwsH3
li7I3dPNQKkXNQ1pNgnNmXb02G/I2seGy114ausgYlRvkIAXVCYGF1zR1KhFhet8RLkmmS20bi5F
J5gGapYK+QJycStvhobpbNZ586LoDOHU8qfkSUPq/yJeFvq8ETR0HCx5RNVxNHHAAZHVzdEiZQXq
EiYm7jdL27wECLq/uWmrZ0WE+0maGsKgzoe4u9F+6R5A0vKrW4A0bB41e9cPshjJg5OTPV90sZu9
RKlffwi/LcwlRtDsnoJMLH9hZbkvqZkX5znxuiNxGt+Czln001oRJrpXLDGmXRV1/puMA/eracCs
LeqyM9hyUZF8chLbOluly2+ir9L2CcU7vQ5tQK63yDt0xcphPRnSMLOKvAmnrYXKucNJTW0O6cnm
w2lpDePog5yxCDruwIuQty72+qRjVyVYEmwzpRguiOJCXHSMOf4sQzZoBHQHQAltnnFounMiB4D7
kLCWTsMFFgDSHO4TulagRzQEeBec5pgufN3rC54JimAtkXGG1rMYSB1QQAFgMhvzz1bo6jKUnvud
Vp3aQeKDvQY30ngjs/1RWj4Bxrox7VflcclY9Kk7A3ooXIgkAtxgs5j6sb1kNT3k6J82U6KvZtGt
J8iWiK+J1UE4NULrCKLavEe1IfebiLmrl63oSwuoQ9a8t+T9iUtT3fbLNXQLYK1AyVqwhcGbUaZG
uG/po9FMTiacCiMxIPSOUP9oF4KfUYL9NuhlkNzeBGh0P/0kZQ4UcaotytFHIyiY4IfJ2M+WQ4do
ahX5pauYtNeq9FhNTB3tWLS1FVl8QF5ivRn1ZvYM8XdyN3nfhtbCFAliijnoeSbn1BfdkrcRgy52
nnrEZ5wRfQAS3vXb1B3Taz0QV814BPnEwXAEkwio8ab3/kQng/ZwuLCzqshdVMbsov8nE7O/nSLN
Q7+x4IiksYy3oQ/8Cdr2/6Pu3JbbRLYA+iuuvKPifnnIVI0txyc3x7F9YicvKmwrCIFAAiOQ/mZq
nvMV/rFZ3SCNUGyfJOSBw0MultzQTffu3fuytmbrJ+k0AfvimLD8EGOr9LM6Ecs/WgZqNmQpuv8N
iAdXj0M4jsrhahXmnGEjSXHSOcFiw4rAOGDgdu4sfO6zd1ZSBBezyWh5PS9S5wOhqIZ9TI5YSsCO
l0zARunzariIgCIeGTnc76MqKIETUG9ev8Z5RzEUbbRWleGEugJEJVcuFZ0jsNmkYCmEbWjuvXs+
GSk8qZJbuLPImdCPFLuYAEYv9E8wJJ0TzbQU8iXXmeFboUIUlYmB/XUGCXd5DDuddaCPCvVSoyDI
G1dZRnia5tHkLo/C4LO+rHjdBbwvbIajxRRJasxAYZDbhvU9rzSsezlZFldxrJOIwAFGuC81/XTu
ChghpQ6ANpKvRTisJ1iOrimwjkkJ1hV/UEYkOD5lfCz3hAKdmbYKEFKbL+fnYkTwRRJz/c6BxXlN
laesEiWGwUnGEi2JJ2J+yj+9fGgFpX5ZkTn9qQyTgrx9+DTO4dpZetclJ6Ava2bxu1hiLIXukgyJ
GABvGU5XoC7DZVXe3BN/CQBTwjCjIEY2KxlL5xACRHw7kujMIDYJOdapSDXUJVzTBj4o4CxwGY/u
BX/TyufaKflnQDljwed0Jakzz1acXiXA0xEsTwdO4uqwcAsQnzh8zdt8qRSLY7JlVn7IrWKoiGZ0
tVhpU2KpvGB2nZF8Y4uj9OjSUARPdB4q2BwFZHSCDZGUDQkfjSSIVGNV4Qk0k5vEm8c3ZTpyiHqX
+FJz6hCIjw9IJ5uiMMibwVXzcT2Jk0uKcgFAJRpl/TlZLsBT5vcAUkO9MF+Zxjp8bcFJPidzH36h
mgmi6lJTslczyVldS+bquhT81cAo4LHbEVjWwJyCrpuh1l1ADI0uFXkwWsJDuiqrMPBNV9EjdnF1
PYbKSwgHXGIYsKlKpN9hKdmwMHQRz1OTeLrME/RYW4BkVwQCflgIuCx7FZxZAmFxa5Cc5hzahkp8
KQQmYgWo26Zf4+KAVRsJbG21XJSfTF2wbMPYtd7kVmm9X6frfHSYSe7t0plRYC+uebguaNwRAQ13
81LwcmeSnYs9FIyumgPUlWxdZQFm1yZm75ZwRdi7seTwusaCI6wq8LypJPWOJLU3kARfgtOg+YZV
QZSMKSC/SmDHV54A/1YCAUyWfna1NqLl8VoAggmXDt6V+SL6YEl+sMH2dFFJqnDF6JjDQMCGRcgv
tZcEgriUNGLSlaggIRDF8SQ0iP1LSWIBq6pfzDRBM+YsS0JVGWblp6nAHWcUwALBLynIjmrhrwN3
CrAGqzXTIpLQZMlPJvFOeZdVgqocEUSDUXZpAJ6V3OVKVwNgU5Ssww5vEJ4wEpDmVQqtEdMp6Gbi
Hqq3XrksiE4IR9gA10uF8zlZJUsbkFiUg2IRKGhc3iJ3SlkvbrxVDis6FNhotu3kS6FF09GrSGCl
qxluXmJ+AlxH02zxQans6YU113G8FAJLvZaE6oUzSS88ga1eBI71CVXEvYD/M7WAmQnCdeTd27eV
5F7jawk+GDZp7aJwgPqGDdZ1YWxM4GVHsxXZifwgvEoIoVaOoE+VXykKW515krg9kfBtB0zWYSmZ
3KXkcz9/Uvnu5KWrFP1CXJNeohquvVcisILbRnzhNCWjTVkQx0c6F1preTJZafbV87cy9gogmrau
moRHOTaVugnpMPZwcHiWsiChZsJwmuLSgBaL2XOO1ePLwlXAx+IVopqAjeUNI59pEuLpza3VV+Lu
POM4ssh31Zx7lTIEOTaWt0YW4O8OokkIFydRtbdVVaaXc73AU8d71cdFtlzbQ5d0hNf3oeacUtBo
+pXSxvlHzzRXXyyrXE1JnbdS3FBp5PlVYVRftLDEzjudV+5HvNuTSzsz1zdJCTWBpESQDNOS89Gh
HJf/yxDz5qGHmBSOZT2ij8U4W52Pc8qUbSOuxadnmL7uL6l6QaWG1c9+aRPK/XhDTWT65Wo+fvni
NkUnE08QhGmyy0MURatalhH5RPJJnmsg9nng4o6Wga0ORO14jkI0FaeJCFCRH2AT0VVxObb8S3zO
rXbG5qneP9+xehif/07r2X2czskQjW/fMsSx0/zB/u+1sdN/nf6r4GcoDoWmx8V63B0GU36u6+Se
9K3/pAT82Nt/uvceNbAwbKmgjOoLm9Nu722HslsatjHdrD9HcvZrElDCTeWV/cgieHoYnIGGQgir
xWiGgRJiu8NgkL5hO1gLrGac2CD6Ngxe/Uy13WwrU74XBU+PgqYzG3RPVQ3mVav7VFhTNVEMxKnX
SD3v+iQKTK3zWjAG7P46HSRIWl57AtFWByobNonFzSzpoUDsvhQoTIOGwqtupL5osTUXrIFj4DlU
XTFUXPXi69FcQLXysGd3kgi8aoMCOHUP6z/3xsHSBkgMVotu1bMFkdEzkfCI4+QJ9eBpmUDFIfLP
sKpr/CWv9nQwEQ1wvnGMNIuid5KRmJlHUNM/PRDuwMFVwgg0r1vd2yJsY4ATAmeK1yyc3s0HjyMW
Hp+OK0OhzBTVNFGWnhgIWY7TJYMKZ1jPVoQoKNu1+xryD36F0D33VgKqEhukRXnYngoEIRg7v35r
oIFEJ7ADPUFee7ukqYNd1zwTF+ZWYPRLLrLLu7Ua20VXsqHEk7CG1/HxYfAGukWyLb7cehh6t03q
qiwf12mbVPQByQLiRTeTYV8qmianK45XlKqrh4HzRb9mg47nuKu2oCAUsOV4lP7F2rOrLVn2QAWI
amjN4bJ/2pIuSid0FYqG0JfIHtw/PKMkkQhPbgip7Rth0bfXT/GRrt3HhoDp0PTU5pC8vwosk+lh
MweQB/LqnW4gtobuWyPWBA07CaekbTd3F4OJiiQicLAn1J/3TlfULa3z0UHRBqaBrqWqtflM3Z8N
qMyEyBFoRAGS+uqbTPQMomiczlJRtxgJTEusi21HW/OBPdJl4Yhapv0cCL2Owuq2R7oDVEKk4FZj
2js5YFzC9YAjgMknr97tkUI61NbPX9eYUAvRN5gIGxPS3nka64pNKDyadWN+6Z2MZKfUai3u10eB
9ESOiS7bgNaYT/ZMbchItAjH8DbCo38yUihzXXdMS9Rmoo9bvWjP7myAxeGcYVJjcbuV9ExxoPxy
PUW7zAZjYJG6SSnnfxWDloTklKHjyHc3lqjenSJQ7SiQ1c3YJnxQGF0xMDn7opF616C/scv3r+Mw
lDrrzXQc/C6rfcew3nr/hCxjWbM4RP70MvgBi+zWl3lEfa076cUMx/ljfsynvrBx433/eePCe333
8gVGl9b3hE+zvvVYOk7F//9omSCll3Hnw43XUd6m+fWmf9/fuXWvTac2P/xPOM787Haykh+smqc8
9Wf4Qv+8zca7zlXpX/v3KV6+aD3jzqR/ttHYD1I/322XDY7p3Lnhmb9OqY+7aUmMtCbdIF1bPvQn
7ap71NZjG+ra7KvxHWMfHzzmyq0tc13vcJzPH74Ra50eiJyAdPPIcmRqX3HXO5yk4cNf7SGvrUld
G37vZ34yefi79dCNiaZ724wIGHeYaAd3jE0R744MpntxAv6NN9k0Jsa9Ma90bf3Mzx7+arVbn9R+
Q7v+w7cbv9209Ch3bnqcJf7sprhtv9L6RNG18fOQVzk+eOOTeZW1b1Brqb/jBidMSW7ClDlNs/uW
aBRWI5TA33uX/YlZW6a63uN/pwdtN6Ffk/AXrNqDMx9E3WZA5MSv9cPOTz/OgnDeGvtG5era8mV6
i5AMk5Y0M2qtpmvbf878eXu9Nk7Zrg2/J8MrPzhhHwnbz13br7o2fxb6xcO33dfY+Ey6Nnz+NDu0
4+w7f75MbsfWkbt+0n6TW+NQ1zE5Gu8L9a2H8vmmH9P8toFp3+uDm4Czx36treuKb9zGPNYf/wAA
AP//</cx:binary>
              </cx:geoCache>
            </cx:geography>
          </cx:layoutPr>
        </cx:series>
      </cx:plotAreaRegion>
    </cx:plotArea>
  </cx:chart>
  <cx:spPr>
    <a:noFill/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E834E-0576-4067-93CA-76F7465B8A5B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35A98E9A-F6F0-468A-8B26-BECA2EEC88EF}">
      <dgm:prSet phldrT="[Text]" custT="1"/>
      <dgm:spPr/>
      <dgm:t>
        <a:bodyPr/>
        <a:lstStyle/>
        <a:p>
          <a:pPr algn="l"/>
          <a:r>
            <a:rPr lang="pt-BR" sz="1800" dirty="0"/>
            <a:t>A </a:t>
          </a:r>
          <a:r>
            <a:rPr lang="pt-BR" sz="1800" b="1" dirty="0"/>
            <a:t>COVID-19</a:t>
          </a:r>
          <a:r>
            <a:rPr lang="pt-BR" sz="1800" dirty="0"/>
            <a:t> foi uma doença viral causada pelo SARS-CoV-2, surgida na China em </a:t>
          </a:r>
          <a:r>
            <a:rPr lang="pt-BR" sz="1800" b="1" dirty="0"/>
            <a:t>2019</a:t>
          </a:r>
          <a:r>
            <a:rPr lang="pt-BR" sz="1800" dirty="0"/>
            <a:t>, que se espalhou globalmente e causou uma grave pandemia. </a:t>
          </a:r>
          <a:r>
            <a:rPr lang="pt-BR" sz="1800" b="1" dirty="0"/>
            <a:t>Transmitida por gotículas respiratórias, teve grande impacto na saúde, economia e sociedade</a:t>
          </a:r>
          <a:r>
            <a:rPr lang="pt-BR" sz="1800" dirty="0"/>
            <a:t>, sendo combatida com vacinas, isolamento social e uso de máscaras.</a:t>
          </a:r>
        </a:p>
      </dgm:t>
    </dgm:pt>
    <dgm:pt modelId="{4DB199B7-5F82-4A01-A181-EC1B83409AE4}" type="parTrans" cxnId="{4A8957F8-4E84-4330-A171-22012A8B106C}">
      <dgm:prSet/>
      <dgm:spPr/>
      <dgm:t>
        <a:bodyPr/>
        <a:lstStyle/>
        <a:p>
          <a:endParaRPr lang="pt-BR"/>
        </a:p>
      </dgm:t>
    </dgm:pt>
    <dgm:pt modelId="{4309669B-D424-4777-955D-40342539790A}" type="sibTrans" cxnId="{4A8957F8-4E84-4330-A171-22012A8B106C}">
      <dgm:prSet/>
      <dgm:spPr/>
      <dgm:t>
        <a:bodyPr/>
        <a:lstStyle/>
        <a:p>
          <a:endParaRPr lang="pt-BR"/>
        </a:p>
      </dgm:t>
    </dgm:pt>
    <dgm:pt modelId="{040C2471-1610-4533-8CF4-CC2923FB776C}">
      <dgm:prSet phldrT="[Text]" custT="1"/>
      <dgm:spPr/>
      <dgm:t>
        <a:bodyPr/>
        <a:lstStyle/>
        <a:p>
          <a:pPr algn="l"/>
          <a:r>
            <a:rPr lang="pt-BR" sz="1800" dirty="0">
              <a:solidFill>
                <a:srgbClr val="464A51"/>
              </a:solidFill>
            </a:rPr>
            <a:t>A </a:t>
          </a:r>
          <a:r>
            <a:rPr lang="pt-BR" sz="1800" b="1" dirty="0">
              <a:latin typeface="+mj-lt"/>
              <a:cs typeface="Segoe UI" panose="020B0502040204020203" pitchFamily="34" charset="0"/>
            </a:rPr>
            <a:t>Pesquisa Nacional por Amostra de Domicílios (PNAD) </a:t>
          </a:r>
          <a:r>
            <a:rPr lang="pt-BR" sz="1800" dirty="0">
              <a:solidFill>
                <a:srgbClr val="464A51"/>
              </a:solidFill>
              <a:latin typeface="+mj-lt"/>
              <a:cs typeface="Segoe UI" panose="020B0502040204020203" pitchFamily="34" charset="0"/>
            </a:rPr>
            <a:t>o</a:t>
          </a:r>
          <a:r>
            <a:rPr lang="pt-BR" sz="1800" b="0" i="0" dirty="0">
              <a:solidFill>
                <a:srgbClr val="464A51"/>
              </a:solidFill>
              <a:effectLst/>
            </a:rPr>
            <a:t>bjetiva estimar o número de pessoas com </a:t>
          </a:r>
          <a:r>
            <a:rPr lang="pt-BR" sz="1800" b="1" i="0" dirty="0">
              <a:solidFill>
                <a:srgbClr val="464A51"/>
              </a:solidFill>
              <a:effectLst/>
            </a:rPr>
            <a:t>sintomas referidos </a:t>
          </a:r>
          <a:r>
            <a:rPr lang="pt-BR" sz="1800" b="0" i="0" dirty="0">
              <a:solidFill>
                <a:srgbClr val="464A51"/>
              </a:solidFill>
              <a:effectLst/>
            </a:rPr>
            <a:t>associados à síndrome gripal e </a:t>
          </a:r>
          <a:r>
            <a:rPr lang="pt-BR" sz="1800" b="1" i="0" dirty="0">
              <a:solidFill>
                <a:srgbClr val="464A51"/>
              </a:solidFill>
              <a:effectLst/>
            </a:rPr>
            <a:t>monitorar os impactos da pandemia</a:t>
          </a:r>
          <a:r>
            <a:rPr lang="pt-BR" sz="1800" b="0" i="0" dirty="0">
              <a:solidFill>
                <a:srgbClr val="464A51"/>
              </a:solidFill>
              <a:effectLst/>
            </a:rPr>
            <a:t> da COVID-19 no mercado de trabalho brasileiro.</a:t>
          </a:r>
          <a:endParaRPr lang="pt-BR" sz="1800" dirty="0"/>
        </a:p>
      </dgm:t>
    </dgm:pt>
    <dgm:pt modelId="{63F6A16A-49CA-462D-9074-CEA019810A75}" type="parTrans" cxnId="{D37A5C5B-BA07-45CB-A7A6-1DA65456A296}">
      <dgm:prSet/>
      <dgm:spPr/>
      <dgm:t>
        <a:bodyPr/>
        <a:lstStyle/>
        <a:p>
          <a:endParaRPr lang="pt-BR"/>
        </a:p>
      </dgm:t>
    </dgm:pt>
    <dgm:pt modelId="{B3F647AE-E5B5-4694-89B9-B300A4A86B50}" type="sibTrans" cxnId="{D37A5C5B-BA07-45CB-A7A6-1DA65456A296}">
      <dgm:prSet/>
      <dgm:spPr/>
      <dgm:t>
        <a:bodyPr/>
        <a:lstStyle/>
        <a:p>
          <a:endParaRPr lang="pt-BR"/>
        </a:p>
      </dgm:t>
    </dgm:pt>
    <dgm:pt modelId="{A267358A-DA2E-4D82-B518-A69709800B09}">
      <dgm:prSet phldrT="[Text]" custT="1"/>
      <dgm:spPr/>
      <dgm:t>
        <a:bodyPr/>
        <a:lstStyle/>
        <a:p>
          <a:r>
            <a:rPr lang="pt-BR" sz="1800" b="1" dirty="0"/>
            <a:t>Problemática: </a:t>
          </a:r>
          <a:r>
            <a:rPr lang="pt-BR" sz="1800" dirty="0"/>
            <a:t>Como foi o comportamento da população brasileira durante a pandemia da COVID-19 segundo os dados da PNAD COVID-19, e quais indicadores-chave devem ser considerados pelo hospital para melhorar o planejamento e a resposta em caso de um novo surto?</a:t>
          </a:r>
          <a:r>
            <a:rPr lang="pt-BR" sz="1800" b="1" dirty="0"/>
            <a:t> </a:t>
          </a:r>
          <a:endParaRPr lang="pt-BR" sz="1800" dirty="0"/>
        </a:p>
      </dgm:t>
    </dgm:pt>
    <dgm:pt modelId="{CD897DAA-9775-46A4-982B-447BB212F1AA}" type="parTrans" cxnId="{2B81B8B5-FAAE-4119-89BD-46A187A9D51E}">
      <dgm:prSet/>
      <dgm:spPr/>
      <dgm:t>
        <a:bodyPr/>
        <a:lstStyle/>
        <a:p>
          <a:endParaRPr lang="pt-BR"/>
        </a:p>
      </dgm:t>
    </dgm:pt>
    <dgm:pt modelId="{0214F64C-ACFA-4F35-B378-208778B50A03}" type="sibTrans" cxnId="{2B81B8B5-FAAE-4119-89BD-46A187A9D51E}">
      <dgm:prSet/>
      <dgm:spPr/>
      <dgm:t>
        <a:bodyPr/>
        <a:lstStyle/>
        <a:p>
          <a:endParaRPr lang="pt-BR"/>
        </a:p>
      </dgm:t>
    </dgm:pt>
    <dgm:pt modelId="{AE3298B2-4BF5-41F8-ABE2-85DC3D499D43}" type="pres">
      <dgm:prSet presAssocID="{4EAE834E-0576-4067-93CA-76F7465B8A5B}" presName="linear" presStyleCnt="0">
        <dgm:presLayoutVars>
          <dgm:dir/>
          <dgm:resizeHandles val="exact"/>
        </dgm:presLayoutVars>
      </dgm:prSet>
      <dgm:spPr/>
    </dgm:pt>
    <dgm:pt modelId="{E501363B-9628-44EE-B93B-B7186A57AC14}" type="pres">
      <dgm:prSet presAssocID="{35A98E9A-F6F0-468A-8B26-BECA2EEC88EF}" presName="comp" presStyleCnt="0"/>
      <dgm:spPr/>
    </dgm:pt>
    <dgm:pt modelId="{ACD6AC4C-45AE-464F-971E-8461D4154A94}" type="pres">
      <dgm:prSet presAssocID="{35A98E9A-F6F0-468A-8B26-BECA2EEC88EF}" presName="box" presStyleLbl="node1" presStyleIdx="0" presStyleCnt="3"/>
      <dgm:spPr/>
    </dgm:pt>
    <dgm:pt modelId="{72F906DA-3A14-4939-858D-9CB04E7ABA38}" type="pres">
      <dgm:prSet presAssocID="{35A98E9A-F6F0-468A-8B26-BECA2EEC88EF}" presName="img" presStyleLbl="fgImgPlace1" presStyleIdx="0" presStyleCnt="3"/>
      <dgm:spPr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A971DCB3-123A-40F7-B0E9-01C364D318C8}" type="pres">
      <dgm:prSet presAssocID="{35A98E9A-F6F0-468A-8B26-BECA2EEC88EF}" presName="text" presStyleLbl="node1" presStyleIdx="0" presStyleCnt="3">
        <dgm:presLayoutVars>
          <dgm:bulletEnabled val="1"/>
        </dgm:presLayoutVars>
      </dgm:prSet>
      <dgm:spPr/>
    </dgm:pt>
    <dgm:pt modelId="{06A3C5D1-B5B6-4876-B8C2-25629D836483}" type="pres">
      <dgm:prSet presAssocID="{4309669B-D424-4777-955D-40342539790A}" presName="spacer" presStyleCnt="0"/>
      <dgm:spPr/>
    </dgm:pt>
    <dgm:pt modelId="{E2886B80-4141-46E6-B157-F513404CCAFC}" type="pres">
      <dgm:prSet presAssocID="{040C2471-1610-4533-8CF4-CC2923FB776C}" presName="comp" presStyleCnt="0"/>
      <dgm:spPr/>
    </dgm:pt>
    <dgm:pt modelId="{A52860AD-C0D6-4078-8297-1B49DC5347B7}" type="pres">
      <dgm:prSet presAssocID="{040C2471-1610-4533-8CF4-CC2923FB776C}" presName="box" presStyleLbl="node1" presStyleIdx="1" presStyleCnt="3"/>
      <dgm:spPr/>
    </dgm:pt>
    <dgm:pt modelId="{15730360-A58E-43F8-92BE-0D8AC4A09787}" type="pres">
      <dgm:prSet presAssocID="{040C2471-1610-4533-8CF4-CC2923FB776C}" presName="img" presStyleLbl="fgImgPlace1" presStyleIdx="1" presStyleCnt="3"/>
      <dgm:spPr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C00FDFE-AE24-461B-927E-E9A3045B3D70}" type="pres">
      <dgm:prSet presAssocID="{040C2471-1610-4533-8CF4-CC2923FB776C}" presName="text" presStyleLbl="node1" presStyleIdx="1" presStyleCnt="3">
        <dgm:presLayoutVars>
          <dgm:bulletEnabled val="1"/>
        </dgm:presLayoutVars>
      </dgm:prSet>
      <dgm:spPr/>
    </dgm:pt>
    <dgm:pt modelId="{182FA342-C6BD-41BC-88C3-E02BACDDA693}" type="pres">
      <dgm:prSet presAssocID="{B3F647AE-E5B5-4694-89B9-B300A4A86B50}" presName="spacer" presStyleCnt="0"/>
      <dgm:spPr/>
    </dgm:pt>
    <dgm:pt modelId="{8372A660-057D-4406-BFCB-1821260D8EF5}" type="pres">
      <dgm:prSet presAssocID="{A267358A-DA2E-4D82-B518-A69709800B09}" presName="comp" presStyleCnt="0"/>
      <dgm:spPr/>
    </dgm:pt>
    <dgm:pt modelId="{0D556B3C-450B-4A79-8E48-9B17DB77C1BD}" type="pres">
      <dgm:prSet presAssocID="{A267358A-DA2E-4D82-B518-A69709800B09}" presName="box" presStyleLbl="node1" presStyleIdx="2" presStyleCnt="3" custLinFactNeighborX="22667"/>
      <dgm:spPr/>
    </dgm:pt>
    <dgm:pt modelId="{7FF13757-71EB-498C-BE64-7316239676DA}" type="pres">
      <dgm:prSet presAssocID="{A267358A-DA2E-4D82-B518-A69709800B09}" presName="img" presStyleLbl="fgImgPlace1" presStyleIdx="2" presStyleCnt="3"/>
      <dgm:spPr>
        <a:blipFill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319C979E-A50B-426E-9D53-44EEAB63F118}" type="pres">
      <dgm:prSet presAssocID="{A267358A-DA2E-4D82-B518-A69709800B09}" presName="text" presStyleLbl="node1" presStyleIdx="2" presStyleCnt="3">
        <dgm:presLayoutVars>
          <dgm:bulletEnabled val="1"/>
        </dgm:presLayoutVars>
      </dgm:prSet>
      <dgm:spPr/>
    </dgm:pt>
  </dgm:ptLst>
  <dgm:cxnLst>
    <dgm:cxn modelId="{50522A06-8576-40D2-86EE-101A0330FAC1}" type="presOf" srcId="{040C2471-1610-4533-8CF4-CC2923FB776C}" destId="{1C00FDFE-AE24-461B-927E-E9A3045B3D70}" srcOrd="1" destOrd="0" presId="urn:microsoft.com/office/officeart/2005/8/layout/vList4"/>
    <dgm:cxn modelId="{9B7C511D-5FB1-4EED-B35C-8E535C50EBF2}" type="presOf" srcId="{35A98E9A-F6F0-468A-8B26-BECA2EEC88EF}" destId="{ACD6AC4C-45AE-464F-971E-8461D4154A94}" srcOrd="0" destOrd="0" presId="urn:microsoft.com/office/officeart/2005/8/layout/vList4"/>
    <dgm:cxn modelId="{D37A5C5B-BA07-45CB-A7A6-1DA65456A296}" srcId="{4EAE834E-0576-4067-93CA-76F7465B8A5B}" destId="{040C2471-1610-4533-8CF4-CC2923FB776C}" srcOrd="1" destOrd="0" parTransId="{63F6A16A-49CA-462D-9074-CEA019810A75}" sibTransId="{B3F647AE-E5B5-4694-89B9-B300A4A86B50}"/>
    <dgm:cxn modelId="{7427F14B-AF4A-4554-A9C9-BFB9FF0F8393}" type="presOf" srcId="{040C2471-1610-4533-8CF4-CC2923FB776C}" destId="{A52860AD-C0D6-4078-8297-1B49DC5347B7}" srcOrd="0" destOrd="0" presId="urn:microsoft.com/office/officeart/2005/8/layout/vList4"/>
    <dgm:cxn modelId="{F01BE272-9222-4AB8-80BD-90FBFA8B7E75}" type="presOf" srcId="{A267358A-DA2E-4D82-B518-A69709800B09}" destId="{319C979E-A50B-426E-9D53-44EEAB63F118}" srcOrd="1" destOrd="0" presId="urn:microsoft.com/office/officeart/2005/8/layout/vList4"/>
    <dgm:cxn modelId="{39B64883-D4AF-42D7-AF2C-F829B9D16261}" type="presOf" srcId="{35A98E9A-F6F0-468A-8B26-BECA2EEC88EF}" destId="{A971DCB3-123A-40F7-B0E9-01C364D318C8}" srcOrd="1" destOrd="0" presId="urn:microsoft.com/office/officeart/2005/8/layout/vList4"/>
    <dgm:cxn modelId="{BEF55AA2-F9A1-4982-97E7-7A39CDC524D7}" type="presOf" srcId="{4EAE834E-0576-4067-93CA-76F7465B8A5B}" destId="{AE3298B2-4BF5-41F8-ABE2-85DC3D499D43}" srcOrd="0" destOrd="0" presId="urn:microsoft.com/office/officeart/2005/8/layout/vList4"/>
    <dgm:cxn modelId="{2B81B8B5-FAAE-4119-89BD-46A187A9D51E}" srcId="{4EAE834E-0576-4067-93CA-76F7465B8A5B}" destId="{A267358A-DA2E-4D82-B518-A69709800B09}" srcOrd="2" destOrd="0" parTransId="{CD897DAA-9775-46A4-982B-447BB212F1AA}" sibTransId="{0214F64C-ACFA-4F35-B378-208778B50A03}"/>
    <dgm:cxn modelId="{693603C7-21CD-4EE3-81F1-088CB207755A}" type="presOf" srcId="{A267358A-DA2E-4D82-B518-A69709800B09}" destId="{0D556B3C-450B-4A79-8E48-9B17DB77C1BD}" srcOrd="0" destOrd="0" presId="urn:microsoft.com/office/officeart/2005/8/layout/vList4"/>
    <dgm:cxn modelId="{4A8957F8-4E84-4330-A171-22012A8B106C}" srcId="{4EAE834E-0576-4067-93CA-76F7465B8A5B}" destId="{35A98E9A-F6F0-468A-8B26-BECA2EEC88EF}" srcOrd="0" destOrd="0" parTransId="{4DB199B7-5F82-4A01-A181-EC1B83409AE4}" sibTransId="{4309669B-D424-4777-955D-40342539790A}"/>
    <dgm:cxn modelId="{A1F63FF1-C461-4C49-AB86-A9045AA51BBC}" type="presParOf" srcId="{AE3298B2-4BF5-41F8-ABE2-85DC3D499D43}" destId="{E501363B-9628-44EE-B93B-B7186A57AC14}" srcOrd="0" destOrd="0" presId="urn:microsoft.com/office/officeart/2005/8/layout/vList4"/>
    <dgm:cxn modelId="{F2268BD5-3D10-4ADF-BFD9-4527250539C0}" type="presParOf" srcId="{E501363B-9628-44EE-B93B-B7186A57AC14}" destId="{ACD6AC4C-45AE-464F-971E-8461D4154A94}" srcOrd="0" destOrd="0" presId="urn:microsoft.com/office/officeart/2005/8/layout/vList4"/>
    <dgm:cxn modelId="{5E3B2277-3425-4D9F-8BF0-C4088133549B}" type="presParOf" srcId="{E501363B-9628-44EE-B93B-B7186A57AC14}" destId="{72F906DA-3A14-4939-858D-9CB04E7ABA38}" srcOrd="1" destOrd="0" presId="urn:microsoft.com/office/officeart/2005/8/layout/vList4"/>
    <dgm:cxn modelId="{625EF6AC-0EC2-42BD-86C4-D8124E59339E}" type="presParOf" srcId="{E501363B-9628-44EE-B93B-B7186A57AC14}" destId="{A971DCB3-123A-40F7-B0E9-01C364D318C8}" srcOrd="2" destOrd="0" presId="urn:microsoft.com/office/officeart/2005/8/layout/vList4"/>
    <dgm:cxn modelId="{ACD7309F-7231-4365-BA40-E1A6643AEE44}" type="presParOf" srcId="{AE3298B2-4BF5-41F8-ABE2-85DC3D499D43}" destId="{06A3C5D1-B5B6-4876-B8C2-25629D836483}" srcOrd="1" destOrd="0" presId="urn:microsoft.com/office/officeart/2005/8/layout/vList4"/>
    <dgm:cxn modelId="{5F6DC91C-FC0A-46CA-909B-D3FD86D9A2D8}" type="presParOf" srcId="{AE3298B2-4BF5-41F8-ABE2-85DC3D499D43}" destId="{E2886B80-4141-46E6-B157-F513404CCAFC}" srcOrd="2" destOrd="0" presId="urn:microsoft.com/office/officeart/2005/8/layout/vList4"/>
    <dgm:cxn modelId="{E7F328A8-7994-4450-8ACE-C4413B3EBCFB}" type="presParOf" srcId="{E2886B80-4141-46E6-B157-F513404CCAFC}" destId="{A52860AD-C0D6-4078-8297-1B49DC5347B7}" srcOrd="0" destOrd="0" presId="urn:microsoft.com/office/officeart/2005/8/layout/vList4"/>
    <dgm:cxn modelId="{270923F3-93E9-4DB6-B751-2F6176F3EE4D}" type="presParOf" srcId="{E2886B80-4141-46E6-B157-F513404CCAFC}" destId="{15730360-A58E-43F8-92BE-0D8AC4A09787}" srcOrd="1" destOrd="0" presId="urn:microsoft.com/office/officeart/2005/8/layout/vList4"/>
    <dgm:cxn modelId="{D24B73EE-89C6-4A3A-AEFF-48A16EC0F1F0}" type="presParOf" srcId="{E2886B80-4141-46E6-B157-F513404CCAFC}" destId="{1C00FDFE-AE24-461B-927E-E9A3045B3D70}" srcOrd="2" destOrd="0" presId="urn:microsoft.com/office/officeart/2005/8/layout/vList4"/>
    <dgm:cxn modelId="{59E87048-30B5-4867-B79C-55271D5FEEC4}" type="presParOf" srcId="{AE3298B2-4BF5-41F8-ABE2-85DC3D499D43}" destId="{182FA342-C6BD-41BC-88C3-E02BACDDA693}" srcOrd="3" destOrd="0" presId="urn:microsoft.com/office/officeart/2005/8/layout/vList4"/>
    <dgm:cxn modelId="{3F78874E-F05C-431B-B63B-FDDB9C7D4DFC}" type="presParOf" srcId="{AE3298B2-4BF5-41F8-ABE2-85DC3D499D43}" destId="{8372A660-057D-4406-BFCB-1821260D8EF5}" srcOrd="4" destOrd="0" presId="urn:microsoft.com/office/officeart/2005/8/layout/vList4"/>
    <dgm:cxn modelId="{F082558C-4B5B-42ED-B48C-EA8AD1E40E32}" type="presParOf" srcId="{8372A660-057D-4406-BFCB-1821260D8EF5}" destId="{0D556B3C-450B-4A79-8E48-9B17DB77C1BD}" srcOrd="0" destOrd="0" presId="urn:microsoft.com/office/officeart/2005/8/layout/vList4"/>
    <dgm:cxn modelId="{9AB89885-A977-48DB-82F5-F7E448FA00AC}" type="presParOf" srcId="{8372A660-057D-4406-BFCB-1821260D8EF5}" destId="{7FF13757-71EB-498C-BE64-7316239676DA}" srcOrd="1" destOrd="0" presId="urn:microsoft.com/office/officeart/2005/8/layout/vList4"/>
    <dgm:cxn modelId="{DC6BC3C5-415D-4D09-82C9-8E67A4E9F6F1}" type="presParOf" srcId="{8372A660-057D-4406-BFCB-1821260D8EF5}" destId="{319C979E-A50B-426E-9D53-44EEAB63F11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E0411C-9D30-4FA5-8E51-5938314464F5}" type="doc">
      <dgm:prSet loTypeId="urn:microsoft.com/office/officeart/2005/8/layout/architecture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F54DC5C6-282E-448F-BD93-22A88723E65D}">
      <dgm:prSet phldrT="[Text]" custT="1"/>
      <dgm:spPr/>
      <dgm:t>
        <a:bodyPr/>
        <a:lstStyle/>
        <a:p>
          <a:pPr algn="just"/>
          <a:r>
            <a:rPr lang="pt-BR" sz="1400" b="1" dirty="0"/>
            <a:t>Objetivo Geral:</a:t>
          </a:r>
          <a:r>
            <a:rPr lang="pt-BR" sz="1400" dirty="0"/>
            <a:t> Realizar uma análise sintética das informações da PNAD COVID-19, descrevendo a organização do banco de dados, justificando as perguntas selecionadas para responder à problemática, e identificando as principais ações estratégicas que o hospital deverá adotar no planejamento e resposta diante de um possível novo surto de COVID-19.</a:t>
          </a:r>
        </a:p>
      </dgm:t>
    </dgm:pt>
    <dgm:pt modelId="{B0B8E1A6-4E59-47C6-B6D7-49AE938E7041}" type="parTrans" cxnId="{F290F2E6-5B31-4C50-8819-B051CC630C69}">
      <dgm:prSet/>
      <dgm:spPr/>
      <dgm:t>
        <a:bodyPr/>
        <a:lstStyle/>
        <a:p>
          <a:endParaRPr lang="pt-BR"/>
        </a:p>
      </dgm:t>
    </dgm:pt>
    <dgm:pt modelId="{7B6C97F4-C0EC-408C-A485-65F7B24E996D}" type="sibTrans" cxnId="{F290F2E6-5B31-4C50-8819-B051CC630C69}">
      <dgm:prSet/>
      <dgm:spPr/>
      <dgm:t>
        <a:bodyPr/>
        <a:lstStyle/>
        <a:p>
          <a:endParaRPr lang="pt-BR"/>
        </a:p>
      </dgm:t>
    </dgm:pt>
    <dgm:pt modelId="{BD94FD04-3BCF-4D36-BB62-8BFD4D9E557D}">
      <dgm:prSet phldrT="[Text]" custT="1"/>
      <dgm:spPr/>
      <dgm:t>
        <a:bodyPr/>
        <a:lstStyle/>
        <a:p>
          <a:pPr algn="ctr"/>
          <a:r>
            <a:rPr lang="pt-BR" sz="2800" b="1" dirty="0"/>
            <a:t>Fase 1</a:t>
          </a:r>
          <a:endParaRPr lang="pt-BR" sz="2800" dirty="0"/>
        </a:p>
        <a:p>
          <a:pPr algn="ctr"/>
          <a:r>
            <a:rPr lang="pt-BR" sz="2000" dirty="0"/>
            <a:t> Filtragem e tratamento dos dados </a:t>
          </a:r>
        </a:p>
      </dgm:t>
    </dgm:pt>
    <dgm:pt modelId="{D97964E7-BDB5-4917-B473-2C22F96BD325}" type="sibTrans" cxnId="{636477E0-4BBF-4D4E-BC63-0108A88583BD}">
      <dgm:prSet/>
      <dgm:spPr/>
      <dgm:t>
        <a:bodyPr/>
        <a:lstStyle/>
        <a:p>
          <a:endParaRPr lang="pt-BR"/>
        </a:p>
      </dgm:t>
    </dgm:pt>
    <dgm:pt modelId="{F6BA0BF9-054C-4677-B189-F444B86F325F}" type="parTrans" cxnId="{636477E0-4BBF-4D4E-BC63-0108A88583BD}">
      <dgm:prSet/>
      <dgm:spPr/>
      <dgm:t>
        <a:bodyPr/>
        <a:lstStyle/>
        <a:p>
          <a:endParaRPr lang="pt-BR"/>
        </a:p>
      </dgm:t>
    </dgm:pt>
    <dgm:pt modelId="{35832927-B6AE-4AB5-A54F-366CD5C5F5BB}">
      <dgm:prSet phldrT="[Text]" custT="1"/>
      <dgm:spPr/>
      <dgm:t>
        <a:bodyPr/>
        <a:lstStyle/>
        <a:p>
          <a:r>
            <a:rPr lang="pt-BR" sz="2400" b="1" dirty="0"/>
            <a:t>Fase 3</a:t>
          </a:r>
          <a:endParaRPr lang="pt-BR" sz="2400" dirty="0"/>
        </a:p>
        <a:p>
          <a:r>
            <a:rPr lang="pt-BR" sz="2000" dirty="0"/>
            <a:t>Conclusões de pesquisa e plano de ação </a:t>
          </a:r>
        </a:p>
      </dgm:t>
    </dgm:pt>
    <dgm:pt modelId="{751B534A-D1DB-4FC5-980B-A695D5B0CC9E}" type="sibTrans" cxnId="{812871BD-26B7-40DE-8B19-29D5FA410D1C}">
      <dgm:prSet/>
      <dgm:spPr/>
      <dgm:t>
        <a:bodyPr/>
        <a:lstStyle/>
        <a:p>
          <a:endParaRPr lang="pt-BR"/>
        </a:p>
      </dgm:t>
    </dgm:pt>
    <dgm:pt modelId="{C318B9FA-71C1-46A5-9E82-AE9A426AA044}" type="parTrans" cxnId="{812871BD-26B7-40DE-8B19-29D5FA410D1C}">
      <dgm:prSet/>
      <dgm:spPr/>
      <dgm:t>
        <a:bodyPr/>
        <a:lstStyle/>
        <a:p>
          <a:endParaRPr lang="pt-BR"/>
        </a:p>
      </dgm:t>
    </dgm:pt>
    <dgm:pt modelId="{6BB5722E-0B0F-4CA6-8347-B037C614220D}">
      <dgm:prSet custT="1"/>
      <dgm:spPr/>
      <dgm:t>
        <a:bodyPr/>
        <a:lstStyle/>
        <a:p>
          <a:pPr algn="ctr"/>
          <a:r>
            <a:rPr lang="pt-BR" sz="2800" b="1" dirty="0"/>
            <a:t>Fase 2</a:t>
          </a:r>
          <a:endParaRPr lang="pt-BR" sz="2800" dirty="0"/>
        </a:p>
        <a:p>
          <a:pPr algn="ctr"/>
          <a:r>
            <a:rPr lang="pt-BR" sz="2000" dirty="0"/>
            <a:t>Análise dos dados por categoria de pesquisa</a:t>
          </a:r>
        </a:p>
      </dgm:t>
    </dgm:pt>
    <dgm:pt modelId="{E0C93AD3-1640-4A3B-B8A3-006F7F0CCA2E}" type="sibTrans" cxnId="{534A3DE6-DFC7-4C90-836A-990139F4BBCF}">
      <dgm:prSet/>
      <dgm:spPr/>
      <dgm:t>
        <a:bodyPr/>
        <a:lstStyle/>
        <a:p>
          <a:endParaRPr lang="pt-BR"/>
        </a:p>
      </dgm:t>
    </dgm:pt>
    <dgm:pt modelId="{A67BB2D8-E4E3-4821-8F54-BE9D5C1E6DCE}" type="parTrans" cxnId="{534A3DE6-DFC7-4C90-836A-990139F4BBCF}">
      <dgm:prSet/>
      <dgm:spPr/>
      <dgm:t>
        <a:bodyPr/>
        <a:lstStyle/>
        <a:p>
          <a:endParaRPr lang="pt-BR"/>
        </a:p>
      </dgm:t>
    </dgm:pt>
    <dgm:pt modelId="{192C3C0E-D930-45AF-A1B4-888A15DBE09A}" type="pres">
      <dgm:prSet presAssocID="{8CE0411C-9D30-4FA5-8E51-5938314464F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174AE5-7C9C-4C5C-9603-AFD6E0EE95FC}" type="pres">
      <dgm:prSet presAssocID="{F54DC5C6-282E-448F-BD93-22A88723E65D}" presName="vertOne" presStyleCnt="0"/>
      <dgm:spPr/>
    </dgm:pt>
    <dgm:pt modelId="{5B633BEA-2A4C-4419-B680-F3B70ADFDD6B}" type="pres">
      <dgm:prSet presAssocID="{F54DC5C6-282E-448F-BD93-22A88723E65D}" presName="txOne" presStyleLbl="node0" presStyleIdx="0" presStyleCnt="1">
        <dgm:presLayoutVars>
          <dgm:chPref val="3"/>
        </dgm:presLayoutVars>
      </dgm:prSet>
      <dgm:spPr/>
    </dgm:pt>
    <dgm:pt modelId="{6B33B898-1A85-481E-82A5-71D5C1193342}" type="pres">
      <dgm:prSet presAssocID="{F54DC5C6-282E-448F-BD93-22A88723E65D}" presName="parTransOne" presStyleCnt="0"/>
      <dgm:spPr/>
    </dgm:pt>
    <dgm:pt modelId="{9E4FBEFB-F0C8-46E2-9BA3-B38B084E29D4}" type="pres">
      <dgm:prSet presAssocID="{F54DC5C6-282E-448F-BD93-22A88723E65D}" presName="horzOne" presStyleCnt="0"/>
      <dgm:spPr/>
    </dgm:pt>
    <dgm:pt modelId="{778FCD82-92F3-4AE5-930A-5C00D6CC9AA1}" type="pres">
      <dgm:prSet presAssocID="{BD94FD04-3BCF-4D36-BB62-8BFD4D9E557D}" presName="vertTwo" presStyleCnt="0"/>
      <dgm:spPr/>
    </dgm:pt>
    <dgm:pt modelId="{4438D3BB-22B8-4E38-BC2C-CECFD7781F6D}" type="pres">
      <dgm:prSet presAssocID="{BD94FD04-3BCF-4D36-BB62-8BFD4D9E557D}" presName="txTwo" presStyleLbl="node2" presStyleIdx="0" presStyleCnt="3">
        <dgm:presLayoutVars>
          <dgm:chPref val="3"/>
        </dgm:presLayoutVars>
      </dgm:prSet>
      <dgm:spPr/>
    </dgm:pt>
    <dgm:pt modelId="{03985F47-9EDA-42DA-93DD-663FD4BC5306}" type="pres">
      <dgm:prSet presAssocID="{BD94FD04-3BCF-4D36-BB62-8BFD4D9E557D}" presName="horzTwo" presStyleCnt="0"/>
      <dgm:spPr/>
    </dgm:pt>
    <dgm:pt modelId="{9B38921A-C89D-49C0-8AF8-2A8B445F0D29}" type="pres">
      <dgm:prSet presAssocID="{D97964E7-BDB5-4917-B473-2C22F96BD325}" presName="sibSpaceTwo" presStyleCnt="0"/>
      <dgm:spPr/>
    </dgm:pt>
    <dgm:pt modelId="{E781DD3E-F31F-4116-B754-104D08EB78AF}" type="pres">
      <dgm:prSet presAssocID="{6BB5722E-0B0F-4CA6-8347-B037C614220D}" presName="vertTwo" presStyleCnt="0"/>
      <dgm:spPr/>
    </dgm:pt>
    <dgm:pt modelId="{471159B5-D65B-4BD1-9E58-D584865BF138}" type="pres">
      <dgm:prSet presAssocID="{6BB5722E-0B0F-4CA6-8347-B037C614220D}" presName="txTwo" presStyleLbl="node2" presStyleIdx="1" presStyleCnt="3">
        <dgm:presLayoutVars>
          <dgm:chPref val="3"/>
        </dgm:presLayoutVars>
      </dgm:prSet>
      <dgm:spPr/>
    </dgm:pt>
    <dgm:pt modelId="{E46F7720-C841-4EB4-B55A-4E3DE907540A}" type="pres">
      <dgm:prSet presAssocID="{6BB5722E-0B0F-4CA6-8347-B037C614220D}" presName="horzTwo" presStyleCnt="0"/>
      <dgm:spPr/>
    </dgm:pt>
    <dgm:pt modelId="{07292B8B-89E6-4997-B2CC-FB45B5E20D5B}" type="pres">
      <dgm:prSet presAssocID="{E0C93AD3-1640-4A3B-B8A3-006F7F0CCA2E}" presName="sibSpaceTwo" presStyleCnt="0"/>
      <dgm:spPr/>
    </dgm:pt>
    <dgm:pt modelId="{C0DDC78F-DD05-4C5E-9C14-CCE207750EF1}" type="pres">
      <dgm:prSet presAssocID="{35832927-B6AE-4AB5-A54F-366CD5C5F5BB}" presName="vertTwo" presStyleCnt="0"/>
      <dgm:spPr/>
    </dgm:pt>
    <dgm:pt modelId="{D9B395CB-9FAD-49A0-BD69-7DE80A8148A8}" type="pres">
      <dgm:prSet presAssocID="{35832927-B6AE-4AB5-A54F-366CD5C5F5BB}" presName="txTwo" presStyleLbl="node2" presStyleIdx="2" presStyleCnt="3">
        <dgm:presLayoutVars>
          <dgm:chPref val="3"/>
        </dgm:presLayoutVars>
      </dgm:prSet>
      <dgm:spPr/>
    </dgm:pt>
    <dgm:pt modelId="{A136D339-1946-4A18-B535-EB648E7E2BD0}" type="pres">
      <dgm:prSet presAssocID="{35832927-B6AE-4AB5-A54F-366CD5C5F5BB}" presName="horzTwo" presStyleCnt="0"/>
      <dgm:spPr/>
    </dgm:pt>
  </dgm:ptLst>
  <dgm:cxnLst>
    <dgm:cxn modelId="{3DDE021E-42C7-4C34-A834-18EAC224B056}" type="presOf" srcId="{6BB5722E-0B0F-4CA6-8347-B037C614220D}" destId="{471159B5-D65B-4BD1-9E58-D584865BF138}" srcOrd="0" destOrd="0" presId="urn:microsoft.com/office/officeart/2005/8/layout/architecture"/>
    <dgm:cxn modelId="{BAA57F55-A0B8-4DBB-9527-F7B6691E4D7B}" type="presOf" srcId="{F54DC5C6-282E-448F-BD93-22A88723E65D}" destId="{5B633BEA-2A4C-4419-B680-F3B70ADFDD6B}" srcOrd="0" destOrd="0" presId="urn:microsoft.com/office/officeart/2005/8/layout/architecture"/>
    <dgm:cxn modelId="{A2F24399-E119-498F-992E-5E899A27CC8E}" type="presOf" srcId="{BD94FD04-3BCF-4D36-BB62-8BFD4D9E557D}" destId="{4438D3BB-22B8-4E38-BC2C-CECFD7781F6D}" srcOrd="0" destOrd="0" presId="urn:microsoft.com/office/officeart/2005/8/layout/architecture"/>
    <dgm:cxn modelId="{812871BD-26B7-40DE-8B19-29D5FA410D1C}" srcId="{F54DC5C6-282E-448F-BD93-22A88723E65D}" destId="{35832927-B6AE-4AB5-A54F-366CD5C5F5BB}" srcOrd="2" destOrd="0" parTransId="{C318B9FA-71C1-46A5-9E82-AE9A426AA044}" sibTransId="{751B534A-D1DB-4FC5-980B-A695D5B0CC9E}"/>
    <dgm:cxn modelId="{B54F53C8-65E2-4C70-9057-EF71F54CCBB2}" type="presOf" srcId="{8CE0411C-9D30-4FA5-8E51-5938314464F5}" destId="{192C3C0E-D930-45AF-A1B4-888A15DBE09A}" srcOrd="0" destOrd="0" presId="urn:microsoft.com/office/officeart/2005/8/layout/architecture"/>
    <dgm:cxn modelId="{636477E0-4BBF-4D4E-BC63-0108A88583BD}" srcId="{F54DC5C6-282E-448F-BD93-22A88723E65D}" destId="{BD94FD04-3BCF-4D36-BB62-8BFD4D9E557D}" srcOrd="0" destOrd="0" parTransId="{F6BA0BF9-054C-4677-B189-F444B86F325F}" sibTransId="{D97964E7-BDB5-4917-B473-2C22F96BD325}"/>
    <dgm:cxn modelId="{534A3DE6-DFC7-4C90-836A-990139F4BBCF}" srcId="{F54DC5C6-282E-448F-BD93-22A88723E65D}" destId="{6BB5722E-0B0F-4CA6-8347-B037C614220D}" srcOrd="1" destOrd="0" parTransId="{A67BB2D8-E4E3-4821-8F54-BE9D5C1E6DCE}" sibTransId="{E0C93AD3-1640-4A3B-B8A3-006F7F0CCA2E}"/>
    <dgm:cxn modelId="{F290F2E6-5B31-4C50-8819-B051CC630C69}" srcId="{8CE0411C-9D30-4FA5-8E51-5938314464F5}" destId="{F54DC5C6-282E-448F-BD93-22A88723E65D}" srcOrd="0" destOrd="0" parTransId="{B0B8E1A6-4E59-47C6-B6D7-49AE938E7041}" sibTransId="{7B6C97F4-C0EC-408C-A485-65F7B24E996D}"/>
    <dgm:cxn modelId="{2B99ECEE-7594-49FA-AC32-6FA21B43EC9B}" type="presOf" srcId="{35832927-B6AE-4AB5-A54F-366CD5C5F5BB}" destId="{D9B395CB-9FAD-49A0-BD69-7DE80A8148A8}" srcOrd="0" destOrd="0" presId="urn:microsoft.com/office/officeart/2005/8/layout/architecture"/>
    <dgm:cxn modelId="{74FCA4DC-6314-4352-8180-559938435C5B}" type="presParOf" srcId="{192C3C0E-D930-45AF-A1B4-888A15DBE09A}" destId="{5A174AE5-7C9C-4C5C-9603-AFD6E0EE95FC}" srcOrd="0" destOrd="0" presId="urn:microsoft.com/office/officeart/2005/8/layout/architecture"/>
    <dgm:cxn modelId="{AEEE5363-4CEA-4605-A42E-0CE7B3F746B3}" type="presParOf" srcId="{5A174AE5-7C9C-4C5C-9603-AFD6E0EE95FC}" destId="{5B633BEA-2A4C-4419-B680-F3B70ADFDD6B}" srcOrd="0" destOrd="0" presId="urn:microsoft.com/office/officeart/2005/8/layout/architecture"/>
    <dgm:cxn modelId="{98272283-E0FC-4841-BFC2-23903E078C8B}" type="presParOf" srcId="{5A174AE5-7C9C-4C5C-9603-AFD6E0EE95FC}" destId="{6B33B898-1A85-481E-82A5-71D5C1193342}" srcOrd="1" destOrd="0" presId="urn:microsoft.com/office/officeart/2005/8/layout/architecture"/>
    <dgm:cxn modelId="{95D9584B-7C72-4293-A80B-FEB4FD02ACC5}" type="presParOf" srcId="{5A174AE5-7C9C-4C5C-9603-AFD6E0EE95FC}" destId="{9E4FBEFB-F0C8-46E2-9BA3-B38B084E29D4}" srcOrd="2" destOrd="0" presId="urn:microsoft.com/office/officeart/2005/8/layout/architecture"/>
    <dgm:cxn modelId="{7FD68BD5-BE31-436D-82AD-70F8F72F42F8}" type="presParOf" srcId="{9E4FBEFB-F0C8-46E2-9BA3-B38B084E29D4}" destId="{778FCD82-92F3-4AE5-930A-5C00D6CC9AA1}" srcOrd="0" destOrd="0" presId="urn:microsoft.com/office/officeart/2005/8/layout/architecture"/>
    <dgm:cxn modelId="{69D0391A-4292-4567-A1B7-EE1A06DFF8A9}" type="presParOf" srcId="{778FCD82-92F3-4AE5-930A-5C00D6CC9AA1}" destId="{4438D3BB-22B8-4E38-BC2C-CECFD7781F6D}" srcOrd="0" destOrd="0" presId="urn:microsoft.com/office/officeart/2005/8/layout/architecture"/>
    <dgm:cxn modelId="{B82FC0C7-7DD2-4D63-9256-2AFA88CC7D79}" type="presParOf" srcId="{778FCD82-92F3-4AE5-930A-5C00D6CC9AA1}" destId="{03985F47-9EDA-42DA-93DD-663FD4BC5306}" srcOrd="1" destOrd="0" presId="urn:microsoft.com/office/officeart/2005/8/layout/architecture"/>
    <dgm:cxn modelId="{553B10E7-CD7E-43F5-AC8F-86E3EB8894B4}" type="presParOf" srcId="{9E4FBEFB-F0C8-46E2-9BA3-B38B084E29D4}" destId="{9B38921A-C89D-49C0-8AF8-2A8B445F0D29}" srcOrd="1" destOrd="0" presId="urn:microsoft.com/office/officeart/2005/8/layout/architecture"/>
    <dgm:cxn modelId="{34C23CCF-D931-4C8D-B2B3-F42A7AEED6F0}" type="presParOf" srcId="{9E4FBEFB-F0C8-46E2-9BA3-B38B084E29D4}" destId="{E781DD3E-F31F-4116-B754-104D08EB78AF}" srcOrd="2" destOrd="0" presId="urn:microsoft.com/office/officeart/2005/8/layout/architecture"/>
    <dgm:cxn modelId="{D8BE7425-E1EB-4B3A-BE7A-E5BBBFCC4E0F}" type="presParOf" srcId="{E781DD3E-F31F-4116-B754-104D08EB78AF}" destId="{471159B5-D65B-4BD1-9E58-D584865BF138}" srcOrd="0" destOrd="0" presId="urn:microsoft.com/office/officeart/2005/8/layout/architecture"/>
    <dgm:cxn modelId="{EE8EFDF5-9955-445A-AC88-A2C8AD5B77CD}" type="presParOf" srcId="{E781DD3E-F31F-4116-B754-104D08EB78AF}" destId="{E46F7720-C841-4EB4-B55A-4E3DE907540A}" srcOrd="1" destOrd="0" presId="urn:microsoft.com/office/officeart/2005/8/layout/architecture"/>
    <dgm:cxn modelId="{AB32665C-3A28-4C95-BBD9-08EA55464EE1}" type="presParOf" srcId="{9E4FBEFB-F0C8-46E2-9BA3-B38B084E29D4}" destId="{07292B8B-89E6-4997-B2CC-FB45B5E20D5B}" srcOrd="3" destOrd="0" presId="urn:microsoft.com/office/officeart/2005/8/layout/architecture"/>
    <dgm:cxn modelId="{6F7B48DE-7A2F-4861-A1C4-7C342ADD9DCA}" type="presParOf" srcId="{9E4FBEFB-F0C8-46E2-9BA3-B38B084E29D4}" destId="{C0DDC78F-DD05-4C5E-9C14-CCE207750EF1}" srcOrd="4" destOrd="0" presId="urn:microsoft.com/office/officeart/2005/8/layout/architecture"/>
    <dgm:cxn modelId="{3D442AF1-7DF0-42E3-8680-64F7C1C56054}" type="presParOf" srcId="{C0DDC78F-DD05-4C5E-9C14-CCE207750EF1}" destId="{D9B395CB-9FAD-49A0-BD69-7DE80A8148A8}" srcOrd="0" destOrd="0" presId="urn:microsoft.com/office/officeart/2005/8/layout/architecture"/>
    <dgm:cxn modelId="{2EDE56B0-72A1-42AA-A7A0-0008C108BB3F}" type="presParOf" srcId="{C0DDC78F-DD05-4C5E-9C14-CCE207750EF1}" destId="{A136D339-1946-4A18-B535-EB648E7E2BD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39838C-68B6-4B80-9E6B-D66760759456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64F2065A-2F06-4DF2-AEE6-0DDFD258F0A0}">
      <dgm:prSet/>
      <dgm:spPr/>
      <dgm:t>
        <a:bodyPr/>
        <a:lstStyle/>
        <a:p>
          <a:r>
            <a:rPr lang="pt-BR" b="1" dirty="0"/>
            <a:t>Julho:</a:t>
          </a:r>
          <a:endParaRPr lang="pt-BR" dirty="0"/>
        </a:p>
      </dgm:t>
    </dgm:pt>
    <dgm:pt modelId="{CA4502C8-0158-47A0-86B5-E4E412E0CA97}" type="parTrans" cxnId="{1DFC76B5-CD68-46ED-8406-8C111D15FCBA}">
      <dgm:prSet/>
      <dgm:spPr/>
      <dgm:t>
        <a:bodyPr/>
        <a:lstStyle/>
        <a:p>
          <a:endParaRPr lang="pt-BR"/>
        </a:p>
      </dgm:t>
    </dgm:pt>
    <dgm:pt modelId="{1BAA9BC1-E9C8-4A37-B34C-5EE20A138C98}" type="sibTrans" cxnId="{1DFC76B5-CD68-46ED-8406-8C111D15FCBA}">
      <dgm:prSet/>
      <dgm:spPr/>
      <dgm:t>
        <a:bodyPr/>
        <a:lstStyle/>
        <a:p>
          <a:endParaRPr lang="pt-BR"/>
        </a:p>
      </dgm:t>
    </dgm:pt>
    <dgm:pt modelId="{F54AA494-64D1-4DF2-A5C6-138D2087C10C}">
      <dgm:prSet/>
      <dgm:spPr/>
      <dgm:t>
        <a:bodyPr/>
        <a:lstStyle/>
        <a:p>
          <a:r>
            <a:rPr lang="pt-BR" b="1"/>
            <a:t>Agosto: </a:t>
          </a:r>
          <a:endParaRPr lang="pt-BR"/>
        </a:p>
      </dgm:t>
    </dgm:pt>
    <dgm:pt modelId="{66EA2E7B-B4BC-4C7D-B01C-BB665003BC0C}" type="parTrans" cxnId="{7DB75114-E0C8-4589-B4D3-33F2448A4B73}">
      <dgm:prSet/>
      <dgm:spPr/>
      <dgm:t>
        <a:bodyPr/>
        <a:lstStyle/>
        <a:p>
          <a:endParaRPr lang="pt-BR"/>
        </a:p>
      </dgm:t>
    </dgm:pt>
    <dgm:pt modelId="{CD34BEF2-4F89-407C-8F8E-1BB5FC349B85}" type="sibTrans" cxnId="{7DB75114-E0C8-4589-B4D3-33F2448A4B73}">
      <dgm:prSet/>
      <dgm:spPr/>
      <dgm:t>
        <a:bodyPr/>
        <a:lstStyle/>
        <a:p>
          <a:endParaRPr lang="pt-BR"/>
        </a:p>
      </dgm:t>
    </dgm:pt>
    <dgm:pt modelId="{97AA89BB-8795-476F-9951-3B59096218C7}">
      <dgm:prSet/>
      <dgm:spPr/>
      <dgm:t>
        <a:bodyPr/>
        <a:lstStyle/>
        <a:p>
          <a:r>
            <a:rPr lang="pt-BR" b="1" i="0" dirty="0"/>
            <a:t> 386.520</a:t>
          </a:r>
          <a:r>
            <a:rPr lang="pt-BR" b="1" dirty="0"/>
            <a:t> linhas</a:t>
          </a:r>
          <a:endParaRPr lang="pt-BR" dirty="0"/>
        </a:p>
      </dgm:t>
    </dgm:pt>
    <dgm:pt modelId="{1EF99CB9-0690-437C-AC1D-7D607C057CD2}" type="parTrans" cxnId="{2262AD35-AC0C-4B4F-BE21-708743FC28D5}">
      <dgm:prSet/>
      <dgm:spPr/>
      <dgm:t>
        <a:bodyPr/>
        <a:lstStyle/>
        <a:p>
          <a:endParaRPr lang="pt-BR"/>
        </a:p>
      </dgm:t>
    </dgm:pt>
    <dgm:pt modelId="{81066557-45D1-43AA-B889-D4277C560195}" type="sibTrans" cxnId="{2262AD35-AC0C-4B4F-BE21-708743FC28D5}">
      <dgm:prSet/>
      <dgm:spPr/>
      <dgm:t>
        <a:bodyPr/>
        <a:lstStyle/>
        <a:p>
          <a:endParaRPr lang="pt-BR"/>
        </a:p>
      </dgm:t>
    </dgm:pt>
    <dgm:pt modelId="{F0D1879D-9768-42EC-93DC-E582C80DA063}">
      <dgm:prSet/>
      <dgm:spPr/>
      <dgm:t>
        <a:bodyPr/>
        <a:lstStyle/>
        <a:p>
          <a:r>
            <a:rPr lang="pt-BR" b="1" dirty="0"/>
            <a:t> 145 colunas</a:t>
          </a:r>
          <a:endParaRPr lang="pt-BR" dirty="0"/>
        </a:p>
      </dgm:t>
    </dgm:pt>
    <dgm:pt modelId="{E7972510-225F-46E8-ABC9-2FE3EFCBFAAC}" type="parTrans" cxnId="{76EDEE8F-F547-428F-8A59-B31B8F381DB8}">
      <dgm:prSet/>
      <dgm:spPr/>
      <dgm:t>
        <a:bodyPr/>
        <a:lstStyle/>
        <a:p>
          <a:endParaRPr lang="pt-BR"/>
        </a:p>
      </dgm:t>
    </dgm:pt>
    <dgm:pt modelId="{9DFCB28D-0998-4441-AF8D-286BE1E35BBD}" type="sibTrans" cxnId="{76EDEE8F-F547-428F-8A59-B31B8F381DB8}">
      <dgm:prSet/>
      <dgm:spPr/>
      <dgm:t>
        <a:bodyPr/>
        <a:lstStyle/>
        <a:p>
          <a:endParaRPr lang="pt-BR"/>
        </a:p>
      </dgm:t>
    </dgm:pt>
    <dgm:pt modelId="{B5B3C0B3-4321-4B61-9C23-20F7DF938892}">
      <dgm:prSet/>
      <dgm:spPr/>
      <dgm:t>
        <a:bodyPr/>
        <a:lstStyle/>
        <a:p>
          <a:r>
            <a:rPr lang="pt-BR" b="1"/>
            <a:t>Setembro: </a:t>
          </a:r>
          <a:endParaRPr lang="pt-BR"/>
        </a:p>
      </dgm:t>
    </dgm:pt>
    <dgm:pt modelId="{DFB241C2-5021-4E25-8026-798C24A60021}" type="parTrans" cxnId="{45B3A749-40F5-4A6F-8281-73D962531B15}">
      <dgm:prSet/>
      <dgm:spPr/>
      <dgm:t>
        <a:bodyPr/>
        <a:lstStyle/>
        <a:p>
          <a:endParaRPr lang="pt-BR"/>
        </a:p>
      </dgm:t>
    </dgm:pt>
    <dgm:pt modelId="{F82D6FA8-F790-477C-825A-721E4A78D409}" type="sibTrans" cxnId="{45B3A749-40F5-4A6F-8281-73D962531B15}">
      <dgm:prSet/>
      <dgm:spPr/>
      <dgm:t>
        <a:bodyPr/>
        <a:lstStyle/>
        <a:p>
          <a:endParaRPr lang="pt-BR"/>
        </a:p>
      </dgm:t>
    </dgm:pt>
    <dgm:pt modelId="{8350D078-4838-410A-BE57-7E7FF3F37BED}">
      <dgm:prSet/>
      <dgm:spPr/>
      <dgm:t>
        <a:bodyPr/>
        <a:lstStyle/>
        <a:p>
          <a:r>
            <a:rPr lang="pt-BR" b="1" i="0" dirty="0"/>
            <a:t>387.298</a:t>
          </a:r>
          <a:r>
            <a:rPr lang="pt-BR" b="1" dirty="0"/>
            <a:t> linhas</a:t>
          </a:r>
          <a:endParaRPr lang="pt-BR" dirty="0"/>
        </a:p>
      </dgm:t>
    </dgm:pt>
    <dgm:pt modelId="{560B832A-26B2-4339-9F01-597EFF5396FD}" type="parTrans" cxnId="{F1EEAB67-F4F1-4DE6-9DD8-0B134873B9D2}">
      <dgm:prSet/>
      <dgm:spPr/>
      <dgm:t>
        <a:bodyPr/>
        <a:lstStyle/>
        <a:p>
          <a:endParaRPr lang="pt-BR"/>
        </a:p>
      </dgm:t>
    </dgm:pt>
    <dgm:pt modelId="{DF086F2C-C446-4F8D-AB9D-FAFF1CE598E1}" type="sibTrans" cxnId="{F1EEAB67-F4F1-4DE6-9DD8-0B134873B9D2}">
      <dgm:prSet/>
      <dgm:spPr/>
      <dgm:t>
        <a:bodyPr/>
        <a:lstStyle/>
        <a:p>
          <a:endParaRPr lang="pt-BR"/>
        </a:p>
      </dgm:t>
    </dgm:pt>
    <dgm:pt modelId="{F1210588-7F12-46A4-A441-8B634E876EB3}">
      <dgm:prSet/>
      <dgm:spPr/>
      <dgm:t>
        <a:bodyPr/>
        <a:lstStyle/>
        <a:p>
          <a:r>
            <a:rPr lang="pt-BR" b="1"/>
            <a:t>145 colunas</a:t>
          </a:r>
          <a:endParaRPr lang="pt-BR"/>
        </a:p>
      </dgm:t>
    </dgm:pt>
    <dgm:pt modelId="{A0A55A5D-5BB0-4C4D-80EB-469E43075361}" type="parTrans" cxnId="{698123E6-86A0-4D0A-A461-D2DB7176BE4D}">
      <dgm:prSet/>
      <dgm:spPr/>
      <dgm:t>
        <a:bodyPr/>
        <a:lstStyle/>
        <a:p>
          <a:endParaRPr lang="pt-BR"/>
        </a:p>
      </dgm:t>
    </dgm:pt>
    <dgm:pt modelId="{41F2ECB6-FCAD-474F-8A70-276A13D97A32}" type="sibTrans" cxnId="{698123E6-86A0-4D0A-A461-D2DB7176BE4D}">
      <dgm:prSet/>
      <dgm:spPr/>
      <dgm:t>
        <a:bodyPr/>
        <a:lstStyle/>
        <a:p>
          <a:endParaRPr lang="pt-BR"/>
        </a:p>
      </dgm:t>
    </dgm:pt>
    <dgm:pt modelId="{ADB8F8B4-82D4-4637-AA76-0DB3B41C30C5}">
      <dgm:prSet/>
      <dgm:spPr/>
      <dgm:t>
        <a:bodyPr/>
        <a:lstStyle/>
        <a:p>
          <a:endParaRPr lang="pt-BR"/>
        </a:p>
      </dgm:t>
    </dgm:pt>
    <dgm:pt modelId="{09D489AB-FF58-4FF5-B79B-6E382F45E2CE}" type="parTrans" cxnId="{9799187B-30D6-4550-817F-6E24A521DE38}">
      <dgm:prSet/>
      <dgm:spPr/>
      <dgm:t>
        <a:bodyPr/>
        <a:lstStyle/>
        <a:p>
          <a:endParaRPr lang="pt-BR"/>
        </a:p>
      </dgm:t>
    </dgm:pt>
    <dgm:pt modelId="{41BD5647-C03A-4A8D-8917-B30AEA753DA1}" type="sibTrans" cxnId="{9799187B-30D6-4550-817F-6E24A521DE38}">
      <dgm:prSet/>
      <dgm:spPr/>
      <dgm:t>
        <a:bodyPr/>
        <a:lstStyle/>
        <a:p>
          <a:endParaRPr lang="pt-BR"/>
        </a:p>
      </dgm:t>
    </dgm:pt>
    <dgm:pt modelId="{87F8F88B-2FFE-47FE-8B95-D97730866852}">
      <dgm:prSet/>
      <dgm:spPr/>
      <dgm:t>
        <a:bodyPr/>
        <a:lstStyle/>
        <a:p>
          <a:r>
            <a:rPr lang="pt-BR" b="1" dirty="0"/>
            <a:t> 384.166 linhas</a:t>
          </a:r>
          <a:endParaRPr lang="pt-BR" dirty="0"/>
        </a:p>
      </dgm:t>
    </dgm:pt>
    <dgm:pt modelId="{00C9C59E-42C9-4463-A167-A7324F5BFDB7}" type="sibTrans" cxnId="{65DAB66D-2EF5-4451-B6C2-82CF1406B057}">
      <dgm:prSet/>
      <dgm:spPr/>
      <dgm:t>
        <a:bodyPr/>
        <a:lstStyle/>
        <a:p>
          <a:endParaRPr lang="pt-BR"/>
        </a:p>
      </dgm:t>
    </dgm:pt>
    <dgm:pt modelId="{9D000D58-56DE-420D-B82A-2B7FE7978674}" type="parTrans" cxnId="{65DAB66D-2EF5-4451-B6C2-82CF1406B057}">
      <dgm:prSet/>
      <dgm:spPr/>
      <dgm:t>
        <a:bodyPr/>
        <a:lstStyle/>
        <a:p>
          <a:endParaRPr lang="pt-BR"/>
        </a:p>
      </dgm:t>
    </dgm:pt>
    <dgm:pt modelId="{7BBB28AE-C049-4D28-B332-9E332266BC13}">
      <dgm:prSet/>
      <dgm:spPr/>
      <dgm:t>
        <a:bodyPr/>
        <a:lstStyle/>
        <a:p>
          <a:r>
            <a:rPr lang="pt-BR" b="1" dirty="0"/>
            <a:t> 145 colunas</a:t>
          </a:r>
          <a:endParaRPr lang="pt-BR" dirty="0"/>
        </a:p>
      </dgm:t>
    </dgm:pt>
    <dgm:pt modelId="{2E26AF5E-93BF-4712-95C5-4E22CC8A34A7}" type="sibTrans" cxnId="{D2C154E1-CA03-484F-907B-B1A7BB42021A}">
      <dgm:prSet/>
      <dgm:spPr/>
      <dgm:t>
        <a:bodyPr/>
        <a:lstStyle/>
        <a:p>
          <a:endParaRPr lang="pt-BR"/>
        </a:p>
      </dgm:t>
    </dgm:pt>
    <dgm:pt modelId="{0E59E328-81A5-4CEB-A8D2-37B493EF8935}" type="parTrans" cxnId="{D2C154E1-CA03-484F-907B-B1A7BB42021A}">
      <dgm:prSet/>
      <dgm:spPr/>
      <dgm:t>
        <a:bodyPr/>
        <a:lstStyle/>
        <a:p>
          <a:endParaRPr lang="pt-BR"/>
        </a:p>
      </dgm:t>
    </dgm:pt>
    <dgm:pt modelId="{EE9E640B-915B-40E9-937A-C01C0555F9D2}" type="pres">
      <dgm:prSet presAssocID="{E639838C-68B6-4B80-9E6B-D66760759456}" presName="Name0" presStyleCnt="0">
        <dgm:presLayoutVars>
          <dgm:chMax val="4"/>
          <dgm:resizeHandles val="exact"/>
        </dgm:presLayoutVars>
      </dgm:prSet>
      <dgm:spPr/>
    </dgm:pt>
    <dgm:pt modelId="{8871D4F6-FE49-4F97-B7B2-5EF3F006D5CB}" type="pres">
      <dgm:prSet presAssocID="{E639838C-68B6-4B80-9E6B-D66760759456}" presName="ellipse" presStyleLbl="trBgShp" presStyleIdx="0" presStyleCnt="1"/>
      <dgm:spPr/>
    </dgm:pt>
    <dgm:pt modelId="{14EA65AE-DA55-46AA-BC3B-C59D37992559}" type="pres">
      <dgm:prSet presAssocID="{E639838C-68B6-4B80-9E6B-D66760759456}" presName="arrow1" presStyleLbl="fgShp" presStyleIdx="0" presStyleCnt="1" custAng="16200000" custScaleX="47409" custScaleY="21978" custLinFactX="19774" custLinFactNeighborX="100000" custLinFactNeighborY="-4278"/>
      <dgm:spPr>
        <a:solidFill>
          <a:schemeClr val="bg1"/>
        </a:solidFill>
        <a:ln>
          <a:solidFill>
            <a:schemeClr val="bg1"/>
          </a:solidFill>
        </a:ln>
      </dgm:spPr>
    </dgm:pt>
    <dgm:pt modelId="{F014C365-4755-4ABA-BAC0-C69FFFCB0918}" type="pres">
      <dgm:prSet presAssocID="{E639838C-68B6-4B80-9E6B-D66760759456}" presName="rectangle" presStyleLbl="revTx" presStyleIdx="0" presStyleCnt="1">
        <dgm:presLayoutVars>
          <dgm:bulletEnabled val="1"/>
        </dgm:presLayoutVars>
      </dgm:prSet>
      <dgm:spPr/>
    </dgm:pt>
    <dgm:pt modelId="{13BF704D-306C-4A23-97F6-60A3B91F70DB}" type="pres">
      <dgm:prSet presAssocID="{F54AA494-64D1-4DF2-A5C6-138D2087C10C}" presName="item1" presStyleLbl="node1" presStyleIdx="0" presStyleCnt="3">
        <dgm:presLayoutVars>
          <dgm:bulletEnabled val="1"/>
        </dgm:presLayoutVars>
      </dgm:prSet>
      <dgm:spPr/>
    </dgm:pt>
    <dgm:pt modelId="{4697C214-4DB1-4500-AA74-46A495999791}" type="pres">
      <dgm:prSet presAssocID="{B5B3C0B3-4321-4B61-9C23-20F7DF938892}" presName="item2" presStyleLbl="node1" presStyleIdx="1" presStyleCnt="3">
        <dgm:presLayoutVars>
          <dgm:bulletEnabled val="1"/>
        </dgm:presLayoutVars>
      </dgm:prSet>
      <dgm:spPr/>
    </dgm:pt>
    <dgm:pt modelId="{0A70E64D-8503-41E5-B7A7-B939FD8974D8}" type="pres">
      <dgm:prSet presAssocID="{ADB8F8B4-82D4-4637-AA76-0DB3B41C30C5}" presName="item3" presStyleLbl="node1" presStyleIdx="2" presStyleCnt="3">
        <dgm:presLayoutVars>
          <dgm:bulletEnabled val="1"/>
        </dgm:presLayoutVars>
      </dgm:prSet>
      <dgm:spPr/>
    </dgm:pt>
    <dgm:pt modelId="{62C0EAA2-FF24-43E9-834E-FE0272A4C858}" type="pres">
      <dgm:prSet presAssocID="{E639838C-68B6-4B80-9E6B-D66760759456}" presName="funnel" presStyleLbl="trAlignAcc1" presStyleIdx="0" presStyleCnt="1"/>
      <dgm:spPr/>
    </dgm:pt>
  </dgm:ptLst>
  <dgm:cxnLst>
    <dgm:cxn modelId="{81C68B00-DA84-48FA-BBF4-D4A28BBA90A3}" type="presOf" srcId="{F54AA494-64D1-4DF2-A5C6-138D2087C10C}" destId="{4697C214-4DB1-4500-AA74-46A495999791}" srcOrd="0" destOrd="0" presId="urn:microsoft.com/office/officeart/2005/8/layout/funnel1"/>
    <dgm:cxn modelId="{3EA5940B-2150-4E4A-8F4A-4E09B00E749E}" type="presOf" srcId="{F1210588-7F12-46A4-A441-8B634E876EB3}" destId="{13BF704D-306C-4A23-97F6-60A3B91F70DB}" srcOrd="0" destOrd="2" presId="urn:microsoft.com/office/officeart/2005/8/layout/funnel1"/>
    <dgm:cxn modelId="{7DB75114-E0C8-4589-B4D3-33F2448A4B73}" srcId="{E639838C-68B6-4B80-9E6B-D66760759456}" destId="{F54AA494-64D1-4DF2-A5C6-138D2087C10C}" srcOrd="1" destOrd="0" parTransId="{66EA2E7B-B4BC-4C7D-B01C-BB665003BC0C}" sibTransId="{CD34BEF2-4F89-407C-8F8E-1BB5FC349B85}"/>
    <dgm:cxn modelId="{3D348B15-9264-4AC0-8AF1-64FBE80BBEAD}" type="presOf" srcId="{7BBB28AE-C049-4D28-B332-9E332266BC13}" destId="{0A70E64D-8503-41E5-B7A7-B939FD8974D8}" srcOrd="0" destOrd="2" presId="urn:microsoft.com/office/officeart/2005/8/layout/funnel1"/>
    <dgm:cxn modelId="{DEF27821-01A7-432C-B37E-B7B5D947CECF}" type="presOf" srcId="{8350D078-4838-410A-BE57-7E7FF3F37BED}" destId="{13BF704D-306C-4A23-97F6-60A3B91F70DB}" srcOrd="0" destOrd="1" presId="urn:microsoft.com/office/officeart/2005/8/layout/funnel1"/>
    <dgm:cxn modelId="{CE371727-56D4-435B-8AC7-9DB2B0798867}" type="presOf" srcId="{F0D1879D-9768-42EC-93DC-E582C80DA063}" destId="{4697C214-4DB1-4500-AA74-46A495999791}" srcOrd="0" destOrd="2" presId="urn:microsoft.com/office/officeart/2005/8/layout/funnel1"/>
    <dgm:cxn modelId="{7A362630-202F-4692-BBA0-1CAE321DAD28}" type="presOf" srcId="{E639838C-68B6-4B80-9E6B-D66760759456}" destId="{EE9E640B-915B-40E9-937A-C01C0555F9D2}" srcOrd="0" destOrd="0" presId="urn:microsoft.com/office/officeart/2005/8/layout/funnel1"/>
    <dgm:cxn modelId="{2262AD35-AC0C-4B4F-BE21-708743FC28D5}" srcId="{F54AA494-64D1-4DF2-A5C6-138D2087C10C}" destId="{97AA89BB-8795-476F-9951-3B59096218C7}" srcOrd="0" destOrd="0" parTransId="{1EF99CB9-0690-437C-AC1D-7D607C057CD2}" sibTransId="{81066557-45D1-43AA-B889-D4277C560195}"/>
    <dgm:cxn modelId="{4DC52B42-3D27-4062-8551-5B0FE8CE7E3B}" type="presOf" srcId="{64F2065A-2F06-4DF2-AEE6-0DDFD258F0A0}" destId="{0A70E64D-8503-41E5-B7A7-B939FD8974D8}" srcOrd="0" destOrd="0" presId="urn:microsoft.com/office/officeart/2005/8/layout/funnel1"/>
    <dgm:cxn modelId="{F1EEAB67-F4F1-4DE6-9DD8-0B134873B9D2}" srcId="{B5B3C0B3-4321-4B61-9C23-20F7DF938892}" destId="{8350D078-4838-410A-BE57-7E7FF3F37BED}" srcOrd="0" destOrd="0" parTransId="{560B832A-26B2-4339-9F01-597EFF5396FD}" sibTransId="{DF086F2C-C446-4F8D-AB9D-FAFF1CE598E1}"/>
    <dgm:cxn modelId="{82D6A449-AF06-4216-A024-E563559802DB}" type="presOf" srcId="{87F8F88B-2FFE-47FE-8B95-D97730866852}" destId="{0A70E64D-8503-41E5-B7A7-B939FD8974D8}" srcOrd="0" destOrd="1" presId="urn:microsoft.com/office/officeart/2005/8/layout/funnel1"/>
    <dgm:cxn modelId="{45B3A749-40F5-4A6F-8281-73D962531B15}" srcId="{E639838C-68B6-4B80-9E6B-D66760759456}" destId="{B5B3C0B3-4321-4B61-9C23-20F7DF938892}" srcOrd="2" destOrd="0" parTransId="{DFB241C2-5021-4E25-8026-798C24A60021}" sibTransId="{F82D6FA8-F790-477C-825A-721E4A78D409}"/>
    <dgm:cxn modelId="{65DAB66D-2EF5-4451-B6C2-82CF1406B057}" srcId="{64F2065A-2F06-4DF2-AEE6-0DDFD258F0A0}" destId="{87F8F88B-2FFE-47FE-8B95-D97730866852}" srcOrd="0" destOrd="0" parTransId="{9D000D58-56DE-420D-B82A-2B7FE7978674}" sibTransId="{00C9C59E-42C9-4463-A167-A7324F5BFDB7}"/>
    <dgm:cxn modelId="{CCBEC94D-B6B8-4652-A64A-2669580BB71A}" type="presOf" srcId="{ADB8F8B4-82D4-4637-AA76-0DB3B41C30C5}" destId="{F014C365-4755-4ABA-BAC0-C69FFFCB0918}" srcOrd="0" destOrd="0" presId="urn:microsoft.com/office/officeart/2005/8/layout/funnel1"/>
    <dgm:cxn modelId="{A8D47154-1A84-4E32-9465-78756189DE1B}" type="presOf" srcId="{97AA89BB-8795-476F-9951-3B59096218C7}" destId="{4697C214-4DB1-4500-AA74-46A495999791}" srcOrd="0" destOrd="1" presId="urn:microsoft.com/office/officeart/2005/8/layout/funnel1"/>
    <dgm:cxn modelId="{9799187B-30D6-4550-817F-6E24A521DE38}" srcId="{E639838C-68B6-4B80-9E6B-D66760759456}" destId="{ADB8F8B4-82D4-4637-AA76-0DB3B41C30C5}" srcOrd="3" destOrd="0" parTransId="{09D489AB-FF58-4FF5-B79B-6E382F45E2CE}" sibTransId="{41BD5647-C03A-4A8D-8917-B30AEA753DA1}"/>
    <dgm:cxn modelId="{76EDEE8F-F547-428F-8A59-B31B8F381DB8}" srcId="{F54AA494-64D1-4DF2-A5C6-138D2087C10C}" destId="{F0D1879D-9768-42EC-93DC-E582C80DA063}" srcOrd="1" destOrd="0" parTransId="{E7972510-225F-46E8-ABC9-2FE3EFCBFAAC}" sibTransId="{9DFCB28D-0998-4441-AF8D-286BE1E35BBD}"/>
    <dgm:cxn modelId="{1DFC76B5-CD68-46ED-8406-8C111D15FCBA}" srcId="{E639838C-68B6-4B80-9E6B-D66760759456}" destId="{64F2065A-2F06-4DF2-AEE6-0DDFD258F0A0}" srcOrd="0" destOrd="0" parTransId="{CA4502C8-0158-47A0-86B5-E4E412E0CA97}" sibTransId="{1BAA9BC1-E9C8-4A37-B34C-5EE20A138C98}"/>
    <dgm:cxn modelId="{E4BFB4BF-6CEB-4820-A2C4-3DFF1DCAB6D0}" type="presOf" srcId="{B5B3C0B3-4321-4B61-9C23-20F7DF938892}" destId="{13BF704D-306C-4A23-97F6-60A3B91F70DB}" srcOrd="0" destOrd="0" presId="urn:microsoft.com/office/officeart/2005/8/layout/funnel1"/>
    <dgm:cxn modelId="{D2C154E1-CA03-484F-907B-B1A7BB42021A}" srcId="{64F2065A-2F06-4DF2-AEE6-0DDFD258F0A0}" destId="{7BBB28AE-C049-4D28-B332-9E332266BC13}" srcOrd="1" destOrd="0" parTransId="{0E59E328-81A5-4CEB-A8D2-37B493EF8935}" sibTransId="{2E26AF5E-93BF-4712-95C5-4E22CC8A34A7}"/>
    <dgm:cxn modelId="{698123E6-86A0-4D0A-A461-D2DB7176BE4D}" srcId="{B5B3C0B3-4321-4B61-9C23-20F7DF938892}" destId="{F1210588-7F12-46A4-A441-8B634E876EB3}" srcOrd="1" destOrd="0" parTransId="{A0A55A5D-5BB0-4C4D-80EB-469E43075361}" sibTransId="{41F2ECB6-FCAD-474F-8A70-276A13D97A32}"/>
    <dgm:cxn modelId="{E3964C00-7190-49CC-9853-427C9771F361}" type="presParOf" srcId="{EE9E640B-915B-40E9-937A-C01C0555F9D2}" destId="{8871D4F6-FE49-4F97-B7B2-5EF3F006D5CB}" srcOrd="0" destOrd="0" presId="urn:microsoft.com/office/officeart/2005/8/layout/funnel1"/>
    <dgm:cxn modelId="{27532DE7-FB26-4311-9830-1E27E5E5C31B}" type="presParOf" srcId="{EE9E640B-915B-40E9-937A-C01C0555F9D2}" destId="{14EA65AE-DA55-46AA-BC3B-C59D37992559}" srcOrd="1" destOrd="0" presId="urn:microsoft.com/office/officeart/2005/8/layout/funnel1"/>
    <dgm:cxn modelId="{F59085DC-C966-42A7-8488-AFD58B5993C3}" type="presParOf" srcId="{EE9E640B-915B-40E9-937A-C01C0555F9D2}" destId="{F014C365-4755-4ABA-BAC0-C69FFFCB0918}" srcOrd="2" destOrd="0" presId="urn:microsoft.com/office/officeart/2005/8/layout/funnel1"/>
    <dgm:cxn modelId="{B0B46FCF-B34E-485E-8721-29A65768DDBC}" type="presParOf" srcId="{EE9E640B-915B-40E9-937A-C01C0555F9D2}" destId="{13BF704D-306C-4A23-97F6-60A3B91F70DB}" srcOrd="3" destOrd="0" presId="urn:microsoft.com/office/officeart/2005/8/layout/funnel1"/>
    <dgm:cxn modelId="{C8F66D3E-8B06-49C0-875D-0D42EE785298}" type="presParOf" srcId="{EE9E640B-915B-40E9-937A-C01C0555F9D2}" destId="{4697C214-4DB1-4500-AA74-46A495999791}" srcOrd="4" destOrd="0" presId="urn:microsoft.com/office/officeart/2005/8/layout/funnel1"/>
    <dgm:cxn modelId="{EB9A9250-192F-4E64-AC8A-90E3824A7909}" type="presParOf" srcId="{EE9E640B-915B-40E9-937A-C01C0555F9D2}" destId="{0A70E64D-8503-41E5-B7A7-B939FD8974D8}" srcOrd="5" destOrd="0" presId="urn:microsoft.com/office/officeart/2005/8/layout/funnel1"/>
    <dgm:cxn modelId="{D9596DD8-50BE-4361-96F6-02AB04A10A04}" type="presParOf" srcId="{EE9E640B-915B-40E9-937A-C01C0555F9D2}" destId="{62C0EAA2-FF24-43E9-834E-FE0272A4C85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6AC4C-45AE-464F-971E-8461D4154A94}">
      <dsp:nvSpPr>
        <dsp:cNvPr id="0" name=""/>
        <dsp:cNvSpPr/>
      </dsp:nvSpPr>
      <dsp:spPr>
        <a:xfrm>
          <a:off x="0" y="0"/>
          <a:ext cx="9724838" cy="1508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A </a:t>
          </a:r>
          <a:r>
            <a:rPr lang="pt-BR" sz="1800" b="1" kern="1200" dirty="0"/>
            <a:t>COVID-19</a:t>
          </a:r>
          <a:r>
            <a:rPr lang="pt-BR" sz="1800" kern="1200" dirty="0"/>
            <a:t> foi uma doença viral causada pelo SARS-CoV-2, surgida na China em </a:t>
          </a:r>
          <a:r>
            <a:rPr lang="pt-BR" sz="1800" b="1" kern="1200" dirty="0"/>
            <a:t>2019</a:t>
          </a:r>
          <a:r>
            <a:rPr lang="pt-BR" sz="1800" kern="1200" dirty="0"/>
            <a:t>, que se espalhou globalmente e causou uma grave pandemia. </a:t>
          </a:r>
          <a:r>
            <a:rPr lang="pt-BR" sz="1800" b="1" kern="1200" dirty="0"/>
            <a:t>Transmitida por gotículas respiratórias, teve grande impacto na saúde, economia e sociedade</a:t>
          </a:r>
          <a:r>
            <a:rPr lang="pt-BR" sz="1800" kern="1200" dirty="0"/>
            <a:t>, sendo combatida com vacinas, isolamento social e uso de máscaras.</a:t>
          </a:r>
        </a:p>
      </dsp:txBody>
      <dsp:txXfrm>
        <a:off x="2095841" y="0"/>
        <a:ext cx="7628996" cy="1508743"/>
      </dsp:txXfrm>
    </dsp:sp>
    <dsp:sp modelId="{72F906DA-3A14-4939-858D-9CB04E7ABA38}">
      <dsp:nvSpPr>
        <dsp:cNvPr id="0" name=""/>
        <dsp:cNvSpPr/>
      </dsp:nvSpPr>
      <dsp:spPr>
        <a:xfrm>
          <a:off x="150874" y="150874"/>
          <a:ext cx="1944967" cy="1206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860AD-C0D6-4078-8297-1B49DC5347B7}">
      <dsp:nvSpPr>
        <dsp:cNvPr id="0" name=""/>
        <dsp:cNvSpPr/>
      </dsp:nvSpPr>
      <dsp:spPr>
        <a:xfrm>
          <a:off x="0" y="1659617"/>
          <a:ext cx="9724838" cy="1508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464A51"/>
              </a:solidFill>
            </a:rPr>
            <a:t>A </a:t>
          </a:r>
          <a:r>
            <a:rPr lang="pt-BR" sz="1800" b="1" kern="1200" dirty="0">
              <a:latin typeface="+mj-lt"/>
              <a:cs typeface="Segoe UI" panose="020B0502040204020203" pitchFamily="34" charset="0"/>
            </a:rPr>
            <a:t>Pesquisa Nacional por Amostra de Domicílios (PNAD) </a:t>
          </a:r>
          <a:r>
            <a:rPr lang="pt-BR" sz="1800" kern="1200" dirty="0">
              <a:solidFill>
                <a:srgbClr val="464A51"/>
              </a:solidFill>
              <a:latin typeface="+mj-lt"/>
              <a:cs typeface="Segoe UI" panose="020B0502040204020203" pitchFamily="34" charset="0"/>
            </a:rPr>
            <a:t>o</a:t>
          </a:r>
          <a:r>
            <a:rPr lang="pt-BR" sz="1800" b="0" i="0" kern="1200" dirty="0">
              <a:solidFill>
                <a:srgbClr val="464A51"/>
              </a:solidFill>
              <a:effectLst/>
            </a:rPr>
            <a:t>bjetiva estimar o número de pessoas com </a:t>
          </a:r>
          <a:r>
            <a:rPr lang="pt-BR" sz="1800" b="1" i="0" kern="1200" dirty="0">
              <a:solidFill>
                <a:srgbClr val="464A51"/>
              </a:solidFill>
              <a:effectLst/>
            </a:rPr>
            <a:t>sintomas referidos </a:t>
          </a:r>
          <a:r>
            <a:rPr lang="pt-BR" sz="1800" b="0" i="0" kern="1200" dirty="0">
              <a:solidFill>
                <a:srgbClr val="464A51"/>
              </a:solidFill>
              <a:effectLst/>
            </a:rPr>
            <a:t>associados à síndrome gripal e </a:t>
          </a:r>
          <a:r>
            <a:rPr lang="pt-BR" sz="1800" b="1" i="0" kern="1200" dirty="0">
              <a:solidFill>
                <a:srgbClr val="464A51"/>
              </a:solidFill>
              <a:effectLst/>
            </a:rPr>
            <a:t>monitorar os impactos da pandemia</a:t>
          </a:r>
          <a:r>
            <a:rPr lang="pt-BR" sz="1800" b="0" i="0" kern="1200" dirty="0">
              <a:solidFill>
                <a:srgbClr val="464A51"/>
              </a:solidFill>
              <a:effectLst/>
            </a:rPr>
            <a:t> da COVID-19 no mercado de trabalho brasileiro.</a:t>
          </a:r>
          <a:endParaRPr lang="pt-BR" sz="1800" kern="1200" dirty="0"/>
        </a:p>
      </dsp:txBody>
      <dsp:txXfrm>
        <a:off x="2095841" y="1659617"/>
        <a:ext cx="7628996" cy="1508743"/>
      </dsp:txXfrm>
    </dsp:sp>
    <dsp:sp modelId="{15730360-A58E-43F8-92BE-0D8AC4A09787}">
      <dsp:nvSpPr>
        <dsp:cNvPr id="0" name=""/>
        <dsp:cNvSpPr/>
      </dsp:nvSpPr>
      <dsp:spPr>
        <a:xfrm>
          <a:off x="150874" y="1810492"/>
          <a:ext cx="1944967" cy="1206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56B3C-450B-4A79-8E48-9B17DB77C1BD}">
      <dsp:nvSpPr>
        <dsp:cNvPr id="0" name=""/>
        <dsp:cNvSpPr/>
      </dsp:nvSpPr>
      <dsp:spPr>
        <a:xfrm>
          <a:off x="0" y="3319235"/>
          <a:ext cx="9724838" cy="1508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Problemática: </a:t>
          </a:r>
          <a:r>
            <a:rPr lang="pt-BR" sz="1800" kern="1200" dirty="0"/>
            <a:t>Como foi o comportamento da população brasileira durante a pandemia da COVID-19 segundo os dados da PNAD COVID-19, e quais indicadores-chave devem ser considerados pelo hospital para melhorar o planejamento e a resposta em caso de um novo surto?</a:t>
          </a:r>
          <a:r>
            <a:rPr lang="pt-BR" sz="1800" b="1" kern="1200" dirty="0"/>
            <a:t> </a:t>
          </a:r>
          <a:endParaRPr lang="pt-BR" sz="1800" kern="1200" dirty="0"/>
        </a:p>
      </dsp:txBody>
      <dsp:txXfrm>
        <a:off x="2095841" y="3319235"/>
        <a:ext cx="7628996" cy="1508743"/>
      </dsp:txXfrm>
    </dsp:sp>
    <dsp:sp modelId="{7FF13757-71EB-498C-BE64-7316239676DA}">
      <dsp:nvSpPr>
        <dsp:cNvPr id="0" name=""/>
        <dsp:cNvSpPr/>
      </dsp:nvSpPr>
      <dsp:spPr>
        <a:xfrm>
          <a:off x="150874" y="3470109"/>
          <a:ext cx="1944967" cy="1206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33BEA-2A4C-4419-B680-F3B70ADFDD6B}">
      <dsp:nvSpPr>
        <dsp:cNvPr id="0" name=""/>
        <dsp:cNvSpPr/>
      </dsp:nvSpPr>
      <dsp:spPr>
        <a:xfrm>
          <a:off x="2921" y="2415512"/>
          <a:ext cx="8122157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Objetivo Geral:</a:t>
          </a:r>
          <a:r>
            <a:rPr lang="pt-BR" sz="1400" kern="1200" dirty="0"/>
            <a:t> Realizar uma análise sintética das informações da PNAD COVID-19, descrevendo a organização do banco de dados, justificando as perguntas selecionadas para responder à problemática, e identificando as principais ações estratégicas que o hospital deverá adotar no planejamento e resposta diante de um possível novo surto de COVID-19.</a:t>
          </a:r>
        </a:p>
      </dsp:txBody>
      <dsp:txXfrm>
        <a:off x="67262" y="2479853"/>
        <a:ext cx="7993475" cy="2068082"/>
      </dsp:txXfrm>
    </dsp:sp>
    <dsp:sp modelId="{4438D3BB-22B8-4E38-BC2C-CECFD7781F6D}">
      <dsp:nvSpPr>
        <dsp:cNvPr id="0" name=""/>
        <dsp:cNvSpPr/>
      </dsp:nvSpPr>
      <dsp:spPr>
        <a:xfrm>
          <a:off x="2921" y="2054"/>
          <a:ext cx="2563812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Fase 1</a:t>
          </a:r>
          <a:endParaRPr lang="pt-BR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 Filtragem e tratamento dos dados </a:t>
          </a:r>
        </a:p>
      </dsp:txBody>
      <dsp:txXfrm>
        <a:off x="67262" y="66395"/>
        <a:ext cx="2435130" cy="2068082"/>
      </dsp:txXfrm>
    </dsp:sp>
    <dsp:sp modelId="{471159B5-D65B-4BD1-9E58-D584865BF138}">
      <dsp:nvSpPr>
        <dsp:cNvPr id="0" name=""/>
        <dsp:cNvSpPr/>
      </dsp:nvSpPr>
      <dsp:spPr>
        <a:xfrm>
          <a:off x="2782093" y="2054"/>
          <a:ext cx="2563812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Fase 2</a:t>
          </a:r>
          <a:endParaRPr lang="pt-BR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Análise dos dados por categoria de pesquisa</a:t>
          </a:r>
        </a:p>
      </dsp:txBody>
      <dsp:txXfrm>
        <a:off x="2846434" y="66395"/>
        <a:ext cx="2435130" cy="2068082"/>
      </dsp:txXfrm>
    </dsp:sp>
    <dsp:sp modelId="{D9B395CB-9FAD-49A0-BD69-7DE80A8148A8}">
      <dsp:nvSpPr>
        <dsp:cNvPr id="0" name=""/>
        <dsp:cNvSpPr/>
      </dsp:nvSpPr>
      <dsp:spPr>
        <a:xfrm>
          <a:off x="5561266" y="2054"/>
          <a:ext cx="2563812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Fase 3</a:t>
          </a:r>
          <a:endParaRPr lang="pt-BR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Conclusões de pesquisa e plano de ação </a:t>
          </a:r>
        </a:p>
      </dsp:txBody>
      <dsp:txXfrm>
        <a:off x="5625607" y="66395"/>
        <a:ext cx="2435130" cy="2068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1D4F6-FE49-4F97-B7B2-5EF3F006D5CB}">
      <dsp:nvSpPr>
        <dsp:cNvPr id="0" name=""/>
        <dsp:cNvSpPr/>
      </dsp:nvSpPr>
      <dsp:spPr>
        <a:xfrm>
          <a:off x="982349" y="389976"/>
          <a:ext cx="3589887" cy="1246720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A65AE-DA55-46AA-BC3B-C59D37992559}">
      <dsp:nvSpPr>
        <dsp:cNvPr id="0" name=""/>
        <dsp:cNvSpPr/>
      </dsp:nvSpPr>
      <dsp:spPr>
        <a:xfrm rot="16200000">
          <a:off x="3451228" y="3597423"/>
          <a:ext cx="329831" cy="97858"/>
        </a:xfrm>
        <a:prstGeom prst="downArrow">
          <a:avLst/>
        </a:prstGeom>
        <a:solidFill>
          <a:schemeClr val="bg1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4C365-4755-4ABA-BAC0-C69FFFCB0918}">
      <dsp:nvSpPr>
        <dsp:cNvPr id="0" name=""/>
        <dsp:cNvSpPr/>
      </dsp:nvSpPr>
      <dsp:spPr>
        <a:xfrm>
          <a:off x="1113143" y="3798978"/>
          <a:ext cx="3339430" cy="834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900" kern="1200"/>
        </a:p>
      </dsp:txBody>
      <dsp:txXfrm>
        <a:off x="1113143" y="3798978"/>
        <a:ext cx="3339430" cy="834857"/>
      </dsp:txXfrm>
    </dsp:sp>
    <dsp:sp modelId="{13BF704D-306C-4A23-97F6-60A3B91F70DB}">
      <dsp:nvSpPr>
        <dsp:cNvPr id="0" name=""/>
        <dsp:cNvSpPr/>
      </dsp:nvSpPr>
      <dsp:spPr>
        <a:xfrm>
          <a:off x="2287509" y="1732984"/>
          <a:ext cx="1252286" cy="1252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/>
            <a:t>Setembro: </a:t>
          </a:r>
          <a:endParaRPr lang="pt-BR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i="0" kern="1200" dirty="0"/>
            <a:t>387.298</a:t>
          </a:r>
          <a:r>
            <a:rPr lang="pt-BR" sz="1000" b="1" kern="1200" dirty="0"/>
            <a:t> linhas</a:t>
          </a:r>
          <a:endParaRPr lang="pt-B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/>
            <a:t>145 colunas</a:t>
          </a:r>
          <a:endParaRPr lang="pt-BR" sz="1000" kern="1200"/>
        </a:p>
      </dsp:txBody>
      <dsp:txXfrm>
        <a:off x="2470902" y="1916377"/>
        <a:ext cx="885500" cy="885500"/>
      </dsp:txXfrm>
    </dsp:sp>
    <dsp:sp modelId="{4697C214-4DB1-4500-AA74-46A495999791}">
      <dsp:nvSpPr>
        <dsp:cNvPr id="0" name=""/>
        <dsp:cNvSpPr/>
      </dsp:nvSpPr>
      <dsp:spPr>
        <a:xfrm>
          <a:off x="1391429" y="793490"/>
          <a:ext cx="1252286" cy="1252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/>
            <a:t>Agosto: </a:t>
          </a:r>
          <a:endParaRPr lang="pt-BR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i="0" kern="1200" dirty="0"/>
            <a:t> 386.520</a:t>
          </a:r>
          <a:r>
            <a:rPr lang="pt-BR" sz="1000" b="1" kern="1200" dirty="0"/>
            <a:t> linhas</a:t>
          </a:r>
          <a:endParaRPr lang="pt-B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 dirty="0"/>
            <a:t> 145 colunas</a:t>
          </a:r>
          <a:endParaRPr lang="pt-BR" sz="1000" kern="1200" dirty="0"/>
        </a:p>
      </dsp:txBody>
      <dsp:txXfrm>
        <a:off x="1574822" y="976883"/>
        <a:ext cx="885500" cy="885500"/>
      </dsp:txXfrm>
    </dsp:sp>
    <dsp:sp modelId="{0A70E64D-8503-41E5-B7A7-B939FD8974D8}">
      <dsp:nvSpPr>
        <dsp:cNvPr id="0" name=""/>
        <dsp:cNvSpPr/>
      </dsp:nvSpPr>
      <dsp:spPr>
        <a:xfrm>
          <a:off x="2671544" y="490715"/>
          <a:ext cx="1252286" cy="1252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Julho:</a:t>
          </a:r>
          <a:endParaRPr lang="pt-BR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 dirty="0"/>
            <a:t> 384.166 linhas</a:t>
          </a:r>
          <a:endParaRPr lang="pt-B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 dirty="0"/>
            <a:t> 145 colunas</a:t>
          </a:r>
          <a:endParaRPr lang="pt-BR" sz="1000" kern="1200" dirty="0"/>
        </a:p>
      </dsp:txBody>
      <dsp:txXfrm>
        <a:off x="2854937" y="674108"/>
        <a:ext cx="885500" cy="885500"/>
      </dsp:txXfrm>
    </dsp:sp>
    <dsp:sp modelId="{62C0EAA2-FF24-43E9-834E-FE0272A4C858}">
      <dsp:nvSpPr>
        <dsp:cNvPr id="0" name=""/>
        <dsp:cNvSpPr/>
      </dsp:nvSpPr>
      <dsp:spPr>
        <a:xfrm>
          <a:off x="834857" y="236919"/>
          <a:ext cx="3896001" cy="311680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60BCD-FD49-45C4-977B-274DC62A6503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D02AF-40F4-41F1-8127-98E831D2E4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28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11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F70E7-6DE9-9314-19E9-2C0A1E73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0108D-A9A4-A0BD-E03C-65A872226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6610C-4043-FF2F-1CEE-EA5ED3A6D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A4822-1219-F4D3-1B8A-50196A94D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44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32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06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66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57ACE-C467-5888-B6DA-5AC3D71EB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2AC2-BA88-777C-97AF-2827185E2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A25A4-3127-08BB-0BFA-7E983EA9E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452-3AB1-9C10-1354-EA66C06FF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16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E6F2-DFC9-EFB7-7D07-F6885456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E66D6-C14C-34B7-C119-94D853947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A523F-F3F0-B8FB-D669-AFA4551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5BE24-930F-75E0-FEFA-CA74D5B9C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08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99F7-813A-6A34-1D13-38192F37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62FE17-5A7A-D2F1-5C64-33C3EB61C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5B537-99D0-66C6-42BF-801E205D9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D0372-FA9D-B9EB-64CB-BEBD4ABF3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101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3202-02AB-0520-B386-98D76FADD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BE97C-8877-4077-999F-4893B0392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19463-5961-52C6-F70E-DD48098FC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5AAC6-D191-E6A7-0B9C-40C0C2420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062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AE677-42EC-CBB6-AE78-81D31B7B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1732B-0E2F-DE52-4E39-B6F84D47F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BA272-2AC0-F95B-2157-FDF9E9D8B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0B56-14A1-730C-714A-7CFDDE6D87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75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DE4C-8EEB-0525-21C4-8FFE88C7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54D7E-1D72-DD01-377F-3D7AF10A4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37DA0-995A-1799-9AF1-C5617378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04832-7B1F-6AD1-8BF3-2A531AFF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3E40-D7FC-69B4-D7CE-8EA011B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33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DC76-9E03-5B87-93F0-B57B3639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F380C-C851-7383-282B-B250EC913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CDEA2-47FC-157B-934B-FA85C4E2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C34B1-BD24-7D13-C892-32FE7051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BC522-E8EE-FCF8-0D36-64FA711B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9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E4EFD-E0B8-43BB-14D3-685FB583B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008EA-E122-8164-EE76-780ADABB1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1F2CA-3133-AC9F-7953-FD0F6E56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27B6F-D301-860F-E977-C5368721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1B85-07FF-7EF5-D82A-F45706DA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63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ABFCF-F36F-62C1-EB29-B29896A3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3D7B-65D4-EF8B-8A33-AE6C9821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1599E-D9E7-72CE-6770-7DD1622D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5172-FC66-6416-0F82-BC4CB09E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F7FD3-0B30-7C46-C9FD-8DAA3C74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36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A032-E27F-755A-E9A4-BF4F4BB5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42F0-6A28-A8AB-E6BA-3BA177872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F9BA3-241A-9F32-75BC-778923BD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1BE6D-838F-C90F-22E5-8D80A736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4CAF6-2DD5-990E-FB4B-EA47DF23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64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C2F5-AD51-498D-58E0-FE51AEA3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877D-4ECF-40DF-6243-2D99917C9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4789A-266E-810C-0838-2FBD7ED89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91EEC-5791-B741-D62B-B43FD704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20C86-ED92-CFDF-087F-6EB403B4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1448C-1EDB-AA77-8ACD-5C415839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54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8F81-B4E4-E67B-4E16-C67E795F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B4DA7-E069-232C-02BB-5F43EA80A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81EAD-6E30-F8B7-487C-12FD831D1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6139B-5BF9-2EDD-89F5-B0E59E8F7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84062-1FF8-6D7E-E47D-6FA84FF0A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BC18A-20F3-024E-F18F-907A37352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3A057-F160-A75A-CC83-3F72DD71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FB3D1-E2E6-9E79-2410-1D48E699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81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B630-53A5-41BB-69A9-91C4EFA6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A1C2D-D2CD-7DAE-5A6C-C8D61F0B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1F907-C988-47D6-7279-0A080D55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EA4DA-3F00-1DA9-F54D-0CE40876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83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CB3D6-80E2-DCBE-F0D7-3F5ECCA2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0C811-3EB3-D453-3B1D-A8614746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83064-1D48-88F6-9AAB-72C982BF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35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AD7B-7103-568F-1601-81306F7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7E422-D47A-D764-D92F-555A1871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053D7-F6B8-2B9B-C3D6-DF805D0AB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B38B9-87B9-4231-26A6-32524F17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35499-3E7C-F1AD-8670-75EB55BD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3D815-8510-F523-2E21-69F282A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26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F329-B5D5-F1BD-FA9E-0A50BB74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4B72B-A379-9BA1-3F81-F32EA3747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E42D-F5E1-1B1D-DDDA-2A033E2A2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5991C-D2F4-7FF0-9F6A-E3136715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5ACC1-2F42-71BE-BCA7-AEB7564D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5EF3C-4AA2-6F88-080C-EF9AEF5C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89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A32E8-AA33-B74C-5435-A9506217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570B4-EF2D-D808-AA33-348846D0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E495F-C446-F101-BA28-D9E2AAED3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371077-91F8-49F5-A33A-1D28C9287FA9}" type="datetimeFigureOut">
              <a:rPr lang="pt-BR" smtClean="0"/>
              <a:t>26/05/2025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FBB1A-BC09-47C4-F3D6-064ECE9A7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9CE05-CF98-6AD5-F3F9-81A7283DC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20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hart" Target="../charts/chart18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hart" Target="../charts/chart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hart" Target="../charts/chart3.xml"/><Relationship Id="rId10" Type="http://schemas.openxmlformats.org/officeDocument/2006/relationships/chart" Target="../charts/chart7.xml"/><Relationship Id="rId4" Type="http://schemas.openxmlformats.org/officeDocument/2006/relationships/chart" Target="../charts/chart2.xml"/><Relationship Id="rId9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chart" Target="../charts/chart8.xml"/><Relationship Id="rId4" Type="http://schemas.microsoft.com/office/2014/relationships/chartEx" Target="../charts/chartEx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hart" Target="../charts/chart10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chart" Target="../charts/chart9.xml"/><Relationship Id="rId9" Type="http://schemas.openxmlformats.org/officeDocument/2006/relationships/chart" Target="../charts/char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chart" Target="../charts/chart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3D Corona GIF by Matthew Butler - Find &amp; Share on GIPHY">
            <a:extLst>
              <a:ext uri="{FF2B5EF4-FFF2-40B4-BE49-F238E27FC236}">
                <a16:creationId xmlns:a16="http://schemas.microsoft.com/office/drawing/2014/main" id="{49D4C9C3-34C2-CAEC-34CF-84ABD645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61" y="2055818"/>
            <a:ext cx="5294671" cy="297560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AP – Impactos Positivos">
            <a:extLst>
              <a:ext uri="{FF2B5EF4-FFF2-40B4-BE49-F238E27FC236}">
                <a16:creationId xmlns:a16="http://schemas.microsoft.com/office/drawing/2014/main" id="{6878B2A3-EC27-AF6E-4C47-A9BA0EE8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40610"/>
            <a:ext cx="946765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F04CC-5290-1F30-72F9-A70655F5752E}"/>
              </a:ext>
            </a:extLst>
          </p:cNvPr>
          <p:cNvSpPr txBox="1"/>
          <p:nvPr/>
        </p:nvSpPr>
        <p:spPr>
          <a:xfrm>
            <a:off x="292100" y="970771"/>
            <a:ext cx="6271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CHALLENGE III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8E7F84-3E1E-0BE1-36C2-7EA0D32D0BB2}"/>
              </a:ext>
            </a:extLst>
          </p:cNvPr>
          <p:cNvSpPr/>
          <p:nvPr/>
        </p:nvSpPr>
        <p:spPr>
          <a:xfrm>
            <a:off x="412955" y="1678658"/>
            <a:ext cx="2025445" cy="248624"/>
          </a:xfrm>
          <a:prstGeom prst="roundRect">
            <a:avLst/>
          </a:prstGeom>
          <a:solidFill>
            <a:srgbClr val="F216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 </a:t>
            </a:r>
            <a:r>
              <a:rPr lang="pt-BR" dirty="0" err="1"/>
              <a:t>Analytics</a:t>
            </a:r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365B9D-E4D1-C5BC-874F-6A690E66AA1F}"/>
              </a:ext>
            </a:extLst>
          </p:cNvPr>
          <p:cNvCxnSpPr/>
          <p:nvPr/>
        </p:nvCxnSpPr>
        <p:spPr>
          <a:xfrm>
            <a:off x="292100" y="6341810"/>
            <a:ext cx="360000" cy="0"/>
          </a:xfrm>
          <a:prstGeom prst="line">
            <a:avLst/>
          </a:prstGeom>
          <a:ln w="63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18B042-28E9-1055-DBD2-39472F456C3F}"/>
              </a:ext>
            </a:extLst>
          </p:cNvPr>
          <p:cNvSpPr txBox="1"/>
          <p:nvPr/>
        </p:nvSpPr>
        <p:spPr>
          <a:xfrm>
            <a:off x="292099" y="3361389"/>
            <a:ext cx="62712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Inteligência de Dados Aplicada à Pandemia: </a:t>
            </a:r>
            <a:r>
              <a:rPr lang="pt-BR" dirty="0">
                <a:solidFill>
                  <a:schemeClr val="bg1"/>
                </a:solidFill>
              </a:rPr>
              <a:t>Evidências da PNAD COVID-19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333A5-EA28-4D0A-52EB-1EEFB3E783F0}"/>
              </a:ext>
            </a:extLst>
          </p:cNvPr>
          <p:cNvSpPr txBox="1"/>
          <p:nvPr/>
        </p:nvSpPr>
        <p:spPr>
          <a:xfrm>
            <a:off x="213442" y="6341810"/>
            <a:ext cx="6271261" cy="31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 Henrique Mota Rufino - 360028</a:t>
            </a:r>
          </a:p>
        </p:txBody>
      </p:sp>
    </p:spTree>
    <p:extLst>
      <p:ext uri="{BB962C8B-B14F-4D97-AF65-F5344CB8AC3E}">
        <p14:creationId xmlns:p14="http://schemas.microsoft.com/office/powerpoint/2010/main" val="51650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A95DF-52FB-D465-7465-4F3D0DFFA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D84E5-439F-26E8-8CCE-3DBFEB076C88}"/>
              </a:ext>
            </a:extLst>
          </p:cNvPr>
          <p:cNvSpPr txBox="1"/>
          <p:nvPr/>
        </p:nvSpPr>
        <p:spPr>
          <a:xfrm>
            <a:off x="477724" y="280213"/>
            <a:ext cx="44086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SINTOMAS</a:t>
            </a:r>
          </a:p>
        </p:txBody>
      </p:sp>
      <p:pic>
        <p:nvPicPr>
          <p:cNvPr id="2050" name="Picture 2" descr="Doença - ícones de saúde e médico grátis">
            <a:extLst>
              <a:ext uri="{FF2B5EF4-FFF2-40B4-BE49-F238E27FC236}">
                <a16:creationId xmlns:a16="http://schemas.microsoft.com/office/drawing/2014/main" id="{99288D51-F2E9-A335-A6BE-F08AEE17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341" y="260745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025003-A611-20E7-0963-9878FFA13A9A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91026-0B07-24EF-B03D-9ED2E019B716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C79987-6D8D-7DD3-C912-4AA5DDDA1FCC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B95CF-43FD-A84C-9C1B-71D742BB150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A2AC1-F5FB-33DE-0BD0-AFA23E8D477C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907001-83DE-FC85-8FF6-1313F833F6D7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A0B894-66ED-0692-B3BA-85A2FBA0EEAE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5285C-7D76-F629-350E-F259DBE29017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Sintomas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1748E-1B6B-2154-49B0-C2D0D81DE951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625B71-AC9C-81E9-371D-1FE9C17F43E1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0CC080-CE6C-3147-160B-77B6B1FE5CED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059F573-73F9-955F-6E32-7327E12D7D1E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75F7D8-A3A4-8D52-0D27-DF40C4DC8766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61DCEE-BFA7-70C7-0FEB-E06C76D190DD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64BD12-81EA-FFC1-2834-83D6BD58FD8E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1AC63-60D4-73D8-20DA-FABD1D427CDE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5CDE8B-45FE-8D1D-39B4-16FB53B3B84F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3BF067-3EA0-8838-ED3C-96A6BCFDCF19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7B22F2B-BF0B-C8E3-CE38-C7ECBCF7407D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CA0D22-2E02-4D60-384C-1C94C9535997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648E75-A2E1-3DA6-ADD7-2115678D04BD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455087-C53F-D082-893B-28F1E5AC9E7E}"/>
              </a:ext>
            </a:extLst>
          </p:cNvPr>
          <p:cNvSpPr txBox="1"/>
          <p:nvPr/>
        </p:nvSpPr>
        <p:spPr>
          <a:xfrm>
            <a:off x="807441" y="6331578"/>
            <a:ext cx="2941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b="1" dirty="0"/>
              <a:t>Considerando apenas quem realizou os testes.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B59A64-377F-BF65-D1A9-E8408556B74A}"/>
              </a:ext>
            </a:extLst>
          </p:cNvPr>
          <p:cNvGrpSpPr/>
          <p:nvPr/>
        </p:nvGrpSpPr>
        <p:grpSpPr>
          <a:xfrm>
            <a:off x="648206" y="1753247"/>
            <a:ext cx="4901485" cy="2462097"/>
            <a:chOff x="627441" y="1172765"/>
            <a:chExt cx="4901485" cy="2462097"/>
          </a:xfrm>
        </p:grpSpPr>
        <p:pic>
          <p:nvPicPr>
            <p:cNvPr id="5" name="Picture 2" descr="Dor de cabeça - ícones de pessoas grátis">
              <a:extLst>
                <a:ext uri="{FF2B5EF4-FFF2-40B4-BE49-F238E27FC236}">
                  <a16:creationId xmlns:a16="http://schemas.microsoft.com/office/drawing/2014/main" id="{47754B8A-5988-C230-5BD9-DFC956E85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41" y="1340303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ripe - ícones de médico grátis">
              <a:extLst>
                <a:ext uri="{FF2B5EF4-FFF2-40B4-BE49-F238E27FC236}">
                  <a16:creationId xmlns:a16="http://schemas.microsoft.com/office/drawing/2014/main" id="{468E81F6-66B6-D488-32FF-C6815BD80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198515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Tosse - ícones de pessoas grátis">
              <a:extLst>
                <a:ext uri="{FF2B5EF4-FFF2-40B4-BE49-F238E27FC236}">
                  <a16:creationId xmlns:a16="http://schemas.microsoft.com/office/drawing/2014/main" id="{9AEEC90A-612B-32FB-2EB9-057DC4C69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263000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Vírus doente dor garganta - Ícones Healthcare e Medical">
              <a:extLst>
                <a:ext uri="{FF2B5EF4-FFF2-40B4-BE49-F238E27FC236}">
                  <a16:creationId xmlns:a16="http://schemas.microsoft.com/office/drawing/2014/main" id="{DAA7006C-EBDD-92DD-0484-09FC78712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327486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Febre - ícones de do utilizador grátis">
              <a:extLst>
                <a:ext uri="{FF2B5EF4-FFF2-40B4-BE49-F238E27FC236}">
                  <a16:creationId xmlns:a16="http://schemas.microsoft.com/office/drawing/2014/main" id="{A4CC2E4B-6F7C-A470-11F4-711DD694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515" y="128114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Falta de ar - ícones de saúde e médico grátis">
              <a:extLst>
                <a:ext uri="{FF2B5EF4-FFF2-40B4-BE49-F238E27FC236}">
                  <a16:creationId xmlns:a16="http://schemas.microsoft.com/office/drawing/2014/main" id="{677AA6E4-489B-33F5-7FD4-A98A50C93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143" y="192600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Náusea - ícones de do utilizador grátis">
              <a:extLst>
                <a:ext uri="{FF2B5EF4-FFF2-40B4-BE49-F238E27FC236}">
                  <a16:creationId xmlns:a16="http://schemas.microsoft.com/office/drawing/2014/main" id="{29C0420F-BC5A-A63C-9F2F-ADB15C8EA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515" y="2570855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Dor no peito - ícones de saúde e médico grátis">
              <a:extLst>
                <a:ext uri="{FF2B5EF4-FFF2-40B4-BE49-F238E27FC236}">
                  <a16:creationId xmlns:a16="http://schemas.microsoft.com/office/drawing/2014/main" id="{A619293A-773C-C22F-B14C-881552EA7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143" y="321570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254E93-B797-5720-C991-96F578B10393}"/>
                </a:ext>
              </a:extLst>
            </p:cNvPr>
            <p:cNvSpPr txBox="1"/>
            <p:nvPr/>
          </p:nvSpPr>
          <p:spPr>
            <a:xfrm>
              <a:off x="1024828" y="1201803"/>
              <a:ext cx="1188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de cabeça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30,20%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5AB563-7367-6BEF-2554-CA4C16D47BE8}"/>
                </a:ext>
              </a:extLst>
            </p:cNvPr>
            <p:cNvSpPr txBox="1"/>
            <p:nvPr/>
          </p:nvSpPr>
          <p:spPr>
            <a:xfrm>
              <a:off x="1024828" y="1854185"/>
              <a:ext cx="1210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Nariz entupido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24,99%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3DFD21-0712-C357-7993-44B5B938FA33}"/>
                </a:ext>
              </a:extLst>
            </p:cNvPr>
            <p:cNvSpPr txBox="1"/>
            <p:nvPr/>
          </p:nvSpPr>
          <p:spPr>
            <a:xfrm>
              <a:off x="1024828" y="2506567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Tosse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23,15%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EE05A9-ED1A-70D8-43E8-83E681CA39DD}"/>
                </a:ext>
              </a:extLst>
            </p:cNvPr>
            <p:cNvSpPr txBox="1"/>
            <p:nvPr/>
          </p:nvSpPr>
          <p:spPr>
            <a:xfrm>
              <a:off x="1024828" y="3158949"/>
              <a:ext cx="1283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de garganta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18,44%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D429B8-C0C6-25FC-E63F-0ADFCA33F612}"/>
                </a:ext>
              </a:extLst>
            </p:cNvPr>
            <p:cNvSpPr txBox="1"/>
            <p:nvPr/>
          </p:nvSpPr>
          <p:spPr>
            <a:xfrm>
              <a:off x="3749143" y="1172765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Febre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14,60%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BA1AA3-61EA-B723-019C-B4FD5958130E}"/>
                </a:ext>
              </a:extLst>
            </p:cNvPr>
            <p:cNvSpPr txBox="1"/>
            <p:nvPr/>
          </p:nvSpPr>
          <p:spPr>
            <a:xfrm>
              <a:off x="3749143" y="1825147"/>
              <a:ext cx="17797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Dificuldade de respirar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7,84%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F16011-4A92-D76B-AD06-7C7D22C2988D}"/>
                </a:ext>
              </a:extLst>
            </p:cNvPr>
            <p:cNvSpPr txBox="1"/>
            <p:nvPr/>
          </p:nvSpPr>
          <p:spPr>
            <a:xfrm>
              <a:off x="3749143" y="2477529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Náusea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6,32%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DC1687-664B-3D2F-0A5C-2561A47C778F}"/>
                </a:ext>
              </a:extLst>
            </p:cNvPr>
            <p:cNvSpPr txBox="1"/>
            <p:nvPr/>
          </p:nvSpPr>
          <p:spPr>
            <a:xfrm>
              <a:off x="3749143" y="3129914"/>
              <a:ext cx="1038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no peito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5,93%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F9F039-39F1-DD9B-092C-68C78FBA004C}"/>
              </a:ext>
            </a:extLst>
          </p:cNvPr>
          <p:cNvSpPr txBox="1"/>
          <p:nvPr/>
        </p:nvSpPr>
        <p:spPr>
          <a:xfrm>
            <a:off x="538547" y="1445470"/>
            <a:ext cx="440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SINTOMAS DAS PESSOAS QUE FIZERAM EXAME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DA625E6-FB3E-8C9C-F23E-78B7BE7590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600562"/>
              </p:ext>
            </p:extLst>
          </p:nvPr>
        </p:nvGraphicFramePr>
        <p:xfrm>
          <a:off x="6528672" y="1753241"/>
          <a:ext cx="4861998" cy="25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32237D-3027-8E36-3F6A-8E97B8790568}"/>
              </a:ext>
            </a:extLst>
          </p:cNvPr>
          <p:cNvSpPr txBox="1"/>
          <p:nvPr/>
        </p:nvSpPr>
        <p:spPr>
          <a:xfrm>
            <a:off x="6580210" y="1445464"/>
            <a:ext cx="495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SINTOMAS DAS PESSOAS QUE TESTARAM POSITIVO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1AEDFED-B29A-7620-F110-442C2BE99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491870"/>
              </p:ext>
            </p:extLst>
          </p:nvPr>
        </p:nvGraphicFramePr>
        <p:xfrm>
          <a:off x="6361471" y="4957768"/>
          <a:ext cx="5171767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EF8403E-6D7D-9395-D9E2-1D1D999959D5}"/>
              </a:ext>
            </a:extLst>
          </p:cNvPr>
          <p:cNvSpPr txBox="1"/>
          <p:nvPr/>
        </p:nvSpPr>
        <p:spPr>
          <a:xfrm>
            <a:off x="6580210" y="4797369"/>
            <a:ext cx="495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PROVIDÊNCIA DE QUEM TESTOU POSITIVO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95308E-C4C0-6926-5332-8818A3E5B4AF}"/>
              </a:ext>
            </a:extLst>
          </p:cNvPr>
          <p:cNvSpPr txBox="1"/>
          <p:nvPr/>
        </p:nvSpPr>
        <p:spPr>
          <a:xfrm>
            <a:off x="648206" y="4515470"/>
            <a:ext cx="48319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 dirty="0"/>
              <a:t>Os sintomas mais comuns entre as pessoas que fizeram exame foram </a:t>
            </a:r>
            <a:r>
              <a:rPr lang="pt-BR" sz="1100" b="1" dirty="0"/>
              <a:t>dor de cabeça (30,2%)</a:t>
            </a:r>
            <a:r>
              <a:rPr lang="pt-BR" sz="1100" dirty="0"/>
              <a:t>, </a:t>
            </a:r>
            <a:r>
              <a:rPr lang="pt-BR" sz="1100" b="1" dirty="0"/>
              <a:t>nariz entupido (24,99%)</a:t>
            </a:r>
            <a:r>
              <a:rPr lang="pt-BR" sz="1100" dirty="0"/>
              <a:t> e </a:t>
            </a:r>
            <a:r>
              <a:rPr lang="pt-BR" sz="1100" b="1" dirty="0"/>
              <a:t>tosse (23,15%)</a:t>
            </a:r>
            <a:r>
              <a:rPr lang="pt-BR" sz="1100" dirty="0"/>
              <a:t>, enquanto entre os que testaram positivo os sintomas predominantes foram também </a:t>
            </a:r>
            <a:r>
              <a:rPr lang="pt-BR" sz="1100" b="1" dirty="0"/>
              <a:t>dor de cabeça (4,38%)</a:t>
            </a:r>
            <a:r>
              <a:rPr lang="pt-BR" sz="1100" dirty="0"/>
              <a:t>, </a:t>
            </a:r>
            <a:r>
              <a:rPr lang="pt-BR" sz="1100" b="1" dirty="0"/>
              <a:t>tosse (3,61%)</a:t>
            </a:r>
            <a:r>
              <a:rPr lang="pt-BR" sz="1100" dirty="0"/>
              <a:t> e </a:t>
            </a:r>
            <a:r>
              <a:rPr lang="pt-BR" sz="1100" b="1" dirty="0"/>
              <a:t>febre (3,27%)</a:t>
            </a:r>
            <a:r>
              <a:rPr lang="pt-BR" sz="1100" dirty="0"/>
              <a:t>. Apesar da grande presença de sintomas leves, chama atenção que apenas </a:t>
            </a:r>
            <a:r>
              <a:rPr lang="pt-BR" sz="1100" b="1" dirty="0"/>
              <a:t>37,9% das pessoas que testaram positivo ficaram rigorosamente em casa</a:t>
            </a:r>
            <a:r>
              <a:rPr lang="pt-BR" sz="1100" dirty="0"/>
              <a:t>, enquanto </a:t>
            </a:r>
            <a:r>
              <a:rPr lang="pt-BR" sz="1100" b="1" dirty="0"/>
              <a:t>27,5% apenas reduziram o contato</a:t>
            </a:r>
            <a:r>
              <a:rPr lang="pt-BR" sz="1100" dirty="0"/>
              <a:t> e </a:t>
            </a:r>
            <a:r>
              <a:rPr lang="pt-BR" sz="1100" b="1" dirty="0"/>
              <a:t>1,47% sequer adotaram restrições</a:t>
            </a:r>
            <a:r>
              <a:rPr lang="pt-BR" sz="1100" dirty="0"/>
              <a:t>, indicando uma lacuna importante no comportamento preventivo frente ao diagnóstico positivo.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15211-F105-C743-D843-677FEE238D6E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17063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DC2E-9055-1A91-AB62-AA229FB4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E25B8-AC11-C638-C6F1-6A525FC6202D}"/>
              </a:ext>
            </a:extLst>
          </p:cNvPr>
          <p:cNvSpPr txBox="1"/>
          <p:nvPr/>
        </p:nvSpPr>
        <p:spPr>
          <a:xfrm>
            <a:off x="477724" y="280213"/>
            <a:ext cx="837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CONCLUSÃO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ACFE49-31D4-2757-798F-89E18A2E5AF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3E92E3-3346-455B-0EFA-8F116BB7BAC0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699078-2E78-59B8-35F9-DA13980690BE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CC6B74-E171-81B3-28D1-AB580C368A38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334D5F-BFFD-BD69-30D2-0144D9CB3326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25E5DD-7878-F2E6-F0C1-2E8B7DECBC40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061238-837F-6C99-115A-2EFBDD772B4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934D47-E40E-57E9-4281-F039A6A06500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FD2BA4-DC27-71D1-D108-F523F56419CA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C364D5-B702-E35F-5B9C-FD6FD7434923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D64AA3-A0A3-C1DF-3BBC-3645EF733B60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AA23FD-B747-650E-B55C-CF9097076F42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A4E2DB-C71F-207F-F4CA-4E10E8AE7FC5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C7F77EF-2D79-D2D9-C4D0-4740888CA1A9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118FE6-7EC1-4654-F7E6-3DD288BE1560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9657B6-7213-91B0-EDA6-33CB4D6185B8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5A1B1D-9C49-F34E-6F61-D5C96EE236A6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2F97A36-7244-6594-1325-B775D2A3073C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24C8C3-3196-44D1-185C-8A5C2B3F7CEC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DD700B-A71C-ED20-CBD9-91368EBE3102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7C4211-A0D1-16FD-A977-B0FDE216DE53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F71C8A1-766C-EB03-EA7C-C779676FDC57}"/>
              </a:ext>
            </a:extLst>
          </p:cNvPr>
          <p:cNvSpPr/>
          <p:nvPr/>
        </p:nvSpPr>
        <p:spPr>
          <a:xfrm>
            <a:off x="349905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TEMPORAL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36361C-23B3-26C2-B7C5-69A12751BDBE}"/>
              </a:ext>
            </a:extLst>
          </p:cNvPr>
          <p:cNvSpPr/>
          <p:nvPr/>
        </p:nvSpPr>
        <p:spPr>
          <a:xfrm>
            <a:off x="2640623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GEOGRÁFICA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EB7C3-4147-D2EE-CFA0-557C07F27065}"/>
              </a:ext>
            </a:extLst>
          </p:cNvPr>
          <p:cNvSpPr/>
          <p:nvPr/>
        </p:nvSpPr>
        <p:spPr>
          <a:xfrm>
            <a:off x="4931341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POPULAÇÃO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3B9A11-6BF1-AA62-E2BB-A8631E674EDB}"/>
              </a:ext>
            </a:extLst>
          </p:cNvPr>
          <p:cNvSpPr/>
          <p:nvPr/>
        </p:nvSpPr>
        <p:spPr>
          <a:xfrm>
            <a:off x="7222059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ECONÔMICA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33E9BB-5C6E-425C-84E6-3CDD223ECDFE}"/>
              </a:ext>
            </a:extLst>
          </p:cNvPr>
          <p:cNvSpPr/>
          <p:nvPr/>
        </p:nvSpPr>
        <p:spPr>
          <a:xfrm>
            <a:off x="9512777" y="1222648"/>
            <a:ext cx="2293497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SINTOMAS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2D1306-3BF9-4E54-DA01-872A87E4DA9B}"/>
              </a:ext>
            </a:extLst>
          </p:cNvPr>
          <p:cNvSpPr/>
          <p:nvPr/>
        </p:nvSpPr>
        <p:spPr>
          <a:xfrm>
            <a:off x="349905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Aumento significativo no número de testes com o tempo. De </a:t>
            </a:r>
            <a:r>
              <a:rPr lang="pt-BR" sz="1200" b="1" dirty="0">
                <a:solidFill>
                  <a:schemeClr val="tx1"/>
                </a:solidFill>
              </a:rPr>
              <a:t>23.673 </a:t>
            </a:r>
            <a:r>
              <a:rPr lang="pt-BR" sz="1200" dirty="0">
                <a:solidFill>
                  <a:schemeClr val="tx1"/>
                </a:solidFill>
              </a:rPr>
              <a:t>p/ </a:t>
            </a:r>
            <a:r>
              <a:rPr lang="pt-BR" sz="1200" b="1" dirty="0">
                <a:solidFill>
                  <a:schemeClr val="tx1"/>
                </a:solidFill>
              </a:rPr>
              <a:t>39.132 (65,30% de aumento)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Aumento no número de pessoas trabalhando na última semana em </a:t>
            </a:r>
            <a:r>
              <a:rPr lang="pt-BR" sz="1200" b="1" dirty="0">
                <a:solidFill>
                  <a:schemeClr val="tx1"/>
                </a:solidFill>
              </a:rPr>
              <a:t>8,21%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Percentual de população contaminada com variação inexpressiva  no período.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E5EFE1-3E10-3B95-5E07-F06C2CBBFF20}"/>
              </a:ext>
            </a:extLst>
          </p:cNvPr>
          <p:cNvSpPr/>
          <p:nvPr/>
        </p:nvSpPr>
        <p:spPr>
          <a:xfrm>
            <a:off x="9509997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Dor de cabeça (4,38%), tosse ( 3,61%) e febre (3,27%)</a:t>
            </a:r>
            <a:r>
              <a:rPr lang="pt-BR" sz="1200" dirty="0">
                <a:solidFill>
                  <a:schemeClr val="tx1"/>
                </a:solidFill>
              </a:rPr>
              <a:t>, foram os sintomas mais comuns em pessoas que testaram positivo.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Pelo menos 29,29% </a:t>
            </a:r>
            <a:r>
              <a:rPr lang="pt-BR" sz="1200" dirty="0">
                <a:solidFill>
                  <a:schemeClr val="tx1"/>
                </a:solidFill>
              </a:rPr>
              <a:t>da população que testou positivo não tomou as providências adequadas de isolamento.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1,47% da população</a:t>
            </a:r>
            <a:r>
              <a:rPr lang="pt-BR" sz="1200" dirty="0">
                <a:solidFill>
                  <a:schemeClr val="tx1"/>
                </a:solidFill>
              </a:rPr>
              <a:t> não teve nenhuma restrição.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539F3-FC68-EEA8-C8CF-184E33E19570}"/>
              </a:ext>
            </a:extLst>
          </p:cNvPr>
          <p:cNvSpPr/>
          <p:nvPr/>
        </p:nvSpPr>
        <p:spPr>
          <a:xfrm>
            <a:off x="7216365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48,12%</a:t>
            </a:r>
            <a:r>
              <a:rPr lang="pt-BR" sz="1200" dirty="0">
                <a:solidFill>
                  <a:schemeClr val="tx1"/>
                </a:solidFill>
              </a:rPr>
              <a:t> da população não recebe auxílio, desse percentual </a:t>
            </a:r>
            <a:r>
              <a:rPr lang="pt-BR" sz="1200" b="1" dirty="0">
                <a:solidFill>
                  <a:schemeClr val="tx1"/>
                </a:solidFill>
              </a:rPr>
              <a:t>39,50%</a:t>
            </a:r>
            <a:r>
              <a:rPr lang="pt-BR" sz="1200" dirty="0">
                <a:solidFill>
                  <a:schemeClr val="tx1"/>
                </a:solidFill>
              </a:rPr>
              <a:t> trabalhou e teve um percentual de contaminação de </a:t>
            </a:r>
            <a:r>
              <a:rPr lang="pt-BR" sz="1200" b="1" dirty="0">
                <a:solidFill>
                  <a:schemeClr val="tx1"/>
                </a:solidFill>
              </a:rPr>
              <a:t>53,86%</a:t>
            </a:r>
            <a:r>
              <a:rPr lang="pt-B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51,88%</a:t>
            </a:r>
            <a:r>
              <a:rPr lang="pt-BR" sz="1200" dirty="0">
                <a:solidFill>
                  <a:schemeClr val="tx1"/>
                </a:solidFill>
              </a:rPr>
              <a:t> da população não recebe auxílio, desse percentual </a:t>
            </a:r>
            <a:r>
              <a:rPr lang="pt-BR" sz="1200" b="1" dirty="0">
                <a:solidFill>
                  <a:schemeClr val="tx1"/>
                </a:solidFill>
              </a:rPr>
              <a:t>31,14%</a:t>
            </a:r>
            <a:r>
              <a:rPr lang="pt-BR" sz="1200" dirty="0">
                <a:solidFill>
                  <a:schemeClr val="tx1"/>
                </a:solidFill>
              </a:rPr>
              <a:t> trabalhou e teve um percentual de contaminação de </a:t>
            </a:r>
            <a:r>
              <a:rPr lang="pt-BR" sz="1200" b="1" dirty="0">
                <a:solidFill>
                  <a:schemeClr val="tx1"/>
                </a:solidFill>
              </a:rPr>
              <a:t>59,17%</a:t>
            </a:r>
            <a:r>
              <a:rPr lang="pt-B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Sem auxílio possui escolaridade média maior, menor % de infecção.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6E1B0-204A-8649-EF93-88B305DE4510}"/>
              </a:ext>
            </a:extLst>
          </p:cNvPr>
          <p:cNvSpPr/>
          <p:nvPr/>
        </p:nvSpPr>
        <p:spPr>
          <a:xfrm>
            <a:off x="4932731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As mulheres tiveram um percentual maior de exames realizados </a:t>
            </a:r>
            <a:r>
              <a:rPr lang="pt-BR" sz="1200" b="1" dirty="0">
                <a:solidFill>
                  <a:schemeClr val="tx1"/>
                </a:solidFill>
              </a:rPr>
              <a:t>(8,44%, enquanto os homens foram 7,86%)</a:t>
            </a:r>
            <a:r>
              <a:rPr lang="pt-BR" sz="1200" dirty="0">
                <a:solidFill>
                  <a:schemeClr val="tx1"/>
                </a:solidFill>
              </a:rPr>
              <a:t> e um valor de contaminação maior em </a:t>
            </a:r>
            <a:r>
              <a:rPr lang="pt-BR" sz="1200" b="1" dirty="0">
                <a:solidFill>
                  <a:schemeClr val="tx1"/>
                </a:solidFill>
              </a:rPr>
              <a:t>0,38%.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O público de maior contaminação possui a faixa etária entre 10-19 anos, com </a:t>
            </a:r>
            <a:r>
              <a:rPr lang="pt-BR" sz="1200" b="1" dirty="0">
                <a:solidFill>
                  <a:schemeClr val="tx1"/>
                </a:solidFill>
              </a:rPr>
              <a:t>57,7% (média geral 56%).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66% </a:t>
            </a:r>
            <a:r>
              <a:rPr lang="pt-BR" sz="1200" dirty="0">
                <a:solidFill>
                  <a:schemeClr val="tx1"/>
                </a:solidFill>
              </a:rPr>
              <a:t>da amostra na faixa de 20-29 anos trabalharam na última semana.</a:t>
            </a: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6942DE-3B86-AF11-8A0E-3FDCE7DCF693}"/>
              </a:ext>
            </a:extLst>
          </p:cNvPr>
          <p:cNvSpPr/>
          <p:nvPr/>
        </p:nvSpPr>
        <p:spPr>
          <a:xfrm>
            <a:off x="2639233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Goiás com o menor percentual de contaminação </a:t>
            </a:r>
            <a:r>
              <a:rPr lang="pt-BR" sz="1200" b="1" dirty="0">
                <a:solidFill>
                  <a:schemeClr val="tx1"/>
                </a:solidFill>
              </a:rPr>
              <a:t>41% (média de todos os estados 56%), </a:t>
            </a:r>
            <a:r>
              <a:rPr lang="pt-BR" sz="1200" dirty="0">
                <a:solidFill>
                  <a:schemeClr val="tx1"/>
                </a:solidFill>
              </a:rPr>
              <a:t>não apresenta distorções em % trabalho, % de ensino, % auxílio.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  Estados com um grande percentual de auxílio, também foram acima da média em contaminação.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0252E-BF32-59E2-9148-DE809ECB1C4C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3478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FE200-D4EF-3842-0588-889244353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6BB067-FB94-FCA8-E58D-5D24AE948553}"/>
              </a:ext>
            </a:extLst>
          </p:cNvPr>
          <p:cNvSpPr txBox="1"/>
          <p:nvPr/>
        </p:nvSpPr>
        <p:spPr>
          <a:xfrm>
            <a:off x="477724" y="280213"/>
            <a:ext cx="837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PLANO DE AÇÃO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2FD147-1289-F8EA-8894-505DA54B160D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183383-7F9A-A320-22C3-7853B081EF96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03996-D080-3F41-1E56-5F08EC6A4FA5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1F72FA-D7BC-B280-9EC1-471480ADF99E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60845E-2509-1864-29FC-085750FD1E6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9D1FA-BC90-92F4-9ED6-53568494D65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2FA448-127E-82FD-9A3C-C51DD6086199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42BF3A-9A17-5771-74FA-6B32695F05F1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16DE6D-B118-6E11-40F1-E7E636FF8D43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B58B97-6DDA-78DA-A604-767AC3EDE010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Plano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D3897B-6958-A5F4-337D-5BD4E6D1C6B9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ECE5B5-1426-A0A9-3A10-ED0153D9813F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BDA2F4-0D2D-EF8D-4157-074693D87E7D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6D191C-D56B-8EE2-3B15-11B4C54F3C46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18E399-214A-ABFB-9A8B-BAFE40EFA78C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8279F1-FA49-8003-362F-C67F3C307657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8B7619-7868-A720-4134-8E6DA40BC1A4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38C3EA3-20E7-6C63-2233-C9E45F48560C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DB9ECE-AF8B-DEA7-526D-C9B3D5E6E9E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0C823C-DE9D-E2D7-4EBE-AFD38CD9F08D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9662323-4BD0-E3DF-4130-E3D2143051E2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4F279EB-2809-35D2-6A50-597517EFB3BA}"/>
              </a:ext>
            </a:extLst>
          </p:cNvPr>
          <p:cNvSpPr txBox="1">
            <a:spLocks/>
          </p:cNvSpPr>
          <p:nvPr/>
        </p:nvSpPr>
        <p:spPr>
          <a:xfrm>
            <a:off x="6172200" y="4152405"/>
            <a:ext cx="5181600" cy="217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1036" name="Picture 12" descr="Saúde mental na pandemia: dicas para pais de adolescentes - Colégio Planck">
            <a:extLst>
              <a:ext uri="{FF2B5EF4-FFF2-40B4-BE49-F238E27FC236}">
                <a16:creationId xmlns:a16="http://schemas.microsoft.com/office/drawing/2014/main" id="{1AA1F707-D029-22AE-E15B-31FD58C67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0" r="16620"/>
          <a:stretch/>
        </p:blipFill>
        <p:spPr bwMode="auto">
          <a:xfrm>
            <a:off x="477724" y="1668529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 coleta ao resultado: conheça os testes usados no diagnóstico da COVID-19  e suas etapas – CFBio">
            <a:extLst>
              <a:ext uri="{FF2B5EF4-FFF2-40B4-BE49-F238E27FC236}">
                <a16:creationId xmlns:a16="http://schemas.microsoft.com/office/drawing/2014/main" id="{05435AC8-6897-7188-9E42-8FAE90FC9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81" r="17381"/>
          <a:stretch/>
        </p:blipFill>
        <p:spPr bwMode="auto">
          <a:xfrm>
            <a:off x="477724" y="4022227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nfira e entenda 5 causas de dor de cabeça constante">
            <a:extLst>
              <a:ext uri="{FF2B5EF4-FFF2-40B4-BE49-F238E27FC236}">
                <a16:creationId xmlns:a16="http://schemas.microsoft.com/office/drawing/2014/main" id="{A2B2784C-900D-15D7-5935-B7BECC920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/>
        </p:blipFill>
        <p:spPr bwMode="auto">
          <a:xfrm>
            <a:off x="6676609" y="4022227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studo indica que o uso de máscara afeta a forma como interagimos com as  pessoas - Olhar Digital">
            <a:extLst>
              <a:ext uri="{FF2B5EF4-FFF2-40B4-BE49-F238E27FC236}">
                <a16:creationId xmlns:a16="http://schemas.microsoft.com/office/drawing/2014/main" id="{C163E53E-ABFF-7359-B899-165BFC2B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6665500" y="1668529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43AB0F-B05B-466A-8066-E16E053B0525}"/>
              </a:ext>
            </a:extLst>
          </p:cNvPr>
          <p:cNvSpPr txBox="1"/>
          <p:nvPr/>
        </p:nvSpPr>
        <p:spPr>
          <a:xfrm>
            <a:off x="477724" y="3586754"/>
            <a:ext cx="508083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Investir em </a:t>
            </a:r>
            <a:r>
              <a:rPr lang="pt-BR" sz="1200" b="1" dirty="0">
                <a:solidFill>
                  <a:srgbClr val="FF0000"/>
                </a:solidFill>
              </a:rPr>
              <a:t>testes</a:t>
            </a:r>
            <a:r>
              <a:rPr lang="pt-BR" sz="1200" b="1" dirty="0"/>
              <a:t> de contaminação</a:t>
            </a:r>
            <a:endParaRPr lang="pt-BR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0710E6-6489-2B1A-AA99-57E4152F8712}"/>
              </a:ext>
            </a:extLst>
          </p:cNvPr>
          <p:cNvSpPr txBox="1"/>
          <p:nvPr/>
        </p:nvSpPr>
        <p:spPr>
          <a:xfrm>
            <a:off x="2277724" y="3959524"/>
            <a:ext cx="3280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 identificação da presença do vírus é essencial para que os recursos (leitos, medicamentos, atendimentos) sejam direcionados ao problema correto. Em uma crise o hospital deve buscar uma rede de fornecedores desses testes, juntamente com os outros recursos, tendo consciência de que esse será necessário para que haja priorizações. Na pesquisa notou-se um aumento de 65% na realização de exames de julho para setembro, e os índices de contaminação foram iguais, o que significa dizer que boa parte da população estava contaminada desde julho, mas não houve testes para validação.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E06F9A-3171-7235-6D01-33C9883FE8E0}"/>
              </a:ext>
            </a:extLst>
          </p:cNvPr>
          <p:cNvSpPr txBox="1"/>
          <p:nvPr/>
        </p:nvSpPr>
        <p:spPr>
          <a:xfrm>
            <a:off x="477724" y="1325871"/>
            <a:ext cx="508083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Atenção ao público de </a:t>
            </a:r>
            <a:r>
              <a:rPr lang="pt-BR" sz="1200" b="1" dirty="0">
                <a:solidFill>
                  <a:srgbClr val="FF0000"/>
                </a:solidFill>
              </a:rPr>
              <a:t>10-19</a:t>
            </a:r>
            <a:r>
              <a:rPr lang="pt-BR" sz="1200" b="1" dirty="0"/>
              <a:t> </a:t>
            </a:r>
            <a:r>
              <a:rPr lang="pt-BR" sz="1200" b="1" dirty="0">
                <a:solidFill>
                  <a:srgbClr val="FF0000"/>
                </a:solidFill>
              </a:rPr>
              <a:t>anos</a:t>
            </a:r>
            <a:r>
              <a:rPr lang="pt-BR" sz="1200" b="1" dirty="0"/>
              <a:t> de idade</a:t>
            </a:r>
            <a:endParaRPr lang="pt-BR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DD0295-D37B-C668-97CA-95F4294E7BED}"/>
              </a:ext>
            </a:extLst>
          </p:cNvPr>
          <p:cNvSpPr txBox="1"/>
          <p:nvPr/>
        </p:nvSpPr>
        <p:spPr>
          <a:xfrm>
            <a:off x="2277724" y="1698641"/>
            <a:ext cx="3280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Público que tem o maior percentual de contaminação e que em geral é dependente de adultos,  tendo maior dificuldade de isolamento em casa. Sendo um público de alto poder de contaminação e baixo risco de vida. Ao apresentar sintomas o hospital deve orientar o adolescente e os responsáveis acerca da higienização e isolamentos necessários a fim de evitar uma contaminação em pessoas de risco.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4AB294-856A-0430-D31A-8136DE460562}"/>
              </a:ext>
            </a:extLst>
          </p:cNvPr>
          <p:cNvSpPr txBox="1"/>
          <p:nvPr/>
        </p:nvSpPr>
        <p:spPr>
          <a:xfrm>
            <a:off x="6676609" y="3583330"/>
            <a:ext cx="542966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 Gerenciamento de </a:t>
            </a:r>
            <a:r>
              <a:rPr lang="pt-BR" sz="1200" b="1" dirty="0">
                <a:solidFill>
                  <a:srgbClr val="FF0000"/>
                </a:solidFill>
              </a:rPr>
              <a:t>sintomas</a:t>
            </a:r>
            <a:r>
              <a:rPr lang="pt-BR" sz="1200" b="1" dirty="0"/>
              <a:t> leves vs. graves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EC5C0-D0A5-4FFD-823F-4FB28754A454}"/>
              </a:ext>
            </a:extLst>
          </p:cNvPr>
          <p:cNvSpPr txBox="1"/>
          <p:nvPr/>
        </p:nvSpPr>
        <p:spPr>
          <a:xfrm>
            <a:off x="8577373" y="3956100"/>
            <a:ext cx="32808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Como apenas cerca de 2% relatam sintomas graves (dificuldade respiratória, dor no peito), muitos casos podem ser manejados fora do hospital. Assim, o hospital pode estruturar unidades de atendimento primário ou </a:t>
            </a:r>
            <a:r>
              <a:rPr lang="pt-BR" sz="1000" i="1" dirty="0"/>
              <a:t>drive-</a:t>
            </a:r>
            <a:r>
              <a:rPr lang="pt-BR" sz="1000" i="1" dirty="0" err="1"/>
              <a:t>thrus</a:t>
            </a:r>
            <a:r>
              <a:rPr lang="pt-BR" sz="1000" dirty="0"/>
              <a:t>, reservando os leitos hospitalares para os casos moderados a graves. Outra estratégia, </a:t>
            </a:r>
            <a:r>
              <a:rPr lang="pt-BR" sz="1000" b="1" dirty="0"/>
              <a:t>dor de cabeça, tosse e febre</a:t>
            </a:r>
            <a:r>
              <a:rPr lang="pt-BR" sz="1000" dirty="0"/>
              <a:t> foram os sintomas mais prevalentes entre os positivos, o hospital deve implementar triagens focadas nesses sintomas já na entrada, priorizando recursos para quem apresenta esse conjunto, mesmo antes do teste.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2A2EBB-48C6-5AA6-CBF6-B672B07FB12D}"/>
              </a:ext>
            </a:extLst>
          </p:cNvPr>
          <p:cNvSpPr txBox="1"/>
          <p:nvPr/>
        </p:nvSpPr>
        <p:spPr>
          <a:xfrm>
            <a:off x="6676609" y="1325871"/>
            <a:ext cx="5181600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Providências de </a:t>
            </a:r>
            <a:r>
              <a:rPr lang="pt-BR" sz="1200" b="1" dirty="0">
                <a:solidFill>
                  <a:srgbClr val="FF0000"/>
                </a:solidFill>
              </a:rPr>
              <a:t>isolamento</a:t>
            </a:r>
            <a:endParaRPr lang="pt-BR" sz="900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2C0393-95D4-8A0E-5BC5-1ED335F78EED}"/>
              </a:ext>
            </a:extLst>
          </p:cNvPr>
          <p:cNvSpPr txBox="1"/>
          <p:nvPr/>
        </p:nvSpPr>
        <p:spPr>
          <a:xfrm>
            <a:off x="8577373" y="1698641"/>
            <a:ext cx="3280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Tendo em mente que 29,29% da população não cumpriu ou não pode cumprir as regras de isolamento, em caso positivo, o hospital pode adotar </a:t>
            </a:r>
            <a:r>
              <a:rPr lang="pt-BR" sz="1000" b="1" dirty="0"/>
              <a:t>acompanhamento remoto</a:t>
            </a:r>
            <a:r>
              <a:rPr lang="pt-BR" sz="1000" dirty="0"/>
              <a:t> para quem testa positivo, ligando ou mandando mensagens diariamente, reforçando orientações e identificando quem não está cumprindo o isolamento. Parceria com farmácias para entrega de remédios sem a necessidade de compra no local para pacientes positivos.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23810-01A9-03B7-D75C-50F4341C81BA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71333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A2D21-4A85-00D2-090C-D1B2838F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3D Corona GIF by Matthew Butler - Find &amp; Share on GIPHY">
            <a:extLst>
              <a:ext uri="{FF2B5EF4-FFF2-40B4-BE49-F238E27FC236}">
                <a16:creationId xmlns:a16="http://schemas.microsoft.com/office/drawing/2014/main" id="{4402F9FF-9C4E-786E-5B7B-C16E23AB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772" y="2522431"/>
            <a:ext cx="5294671" cy="297560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AP – Impactos Positivos">
            <a:extLst>
              <a:ext uri="{FF2B5EF4-FFF2-40B4-BE49-F238E27FC236}">
                <a16:creationId xmlns:a16="http://schemas.microsoft.com/office/drawing/2014/main" id="{D437A696-E35B-F26F-FC7F-21F597C3D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40610"/>
            <a:ext cx="946765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7ADCB0-3B81-BA07-FE09-82CC601A04D6}"/>
              </a:ext>
            </a:extLst>
          </p:cNvPr>
          <p:cNvSpPr txBox="1"/>
          <p:nvPr/>
        </p:nvSpPr>
        <p:spPr>
          <a:xfrm>
            <a:off x="292100" y="970771"/>
            <a:ext cx="6271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CHALLENGE III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C6AAC1-9EF7-BBEF-B335-51F4ECA9809A}"/>
              </a:ext>
            </a:extLst>
          </p:cNvPr>
          <p:cNvSpPr/>
          <p:nvPr/>
        </p:nvSpPr>
        <p:spPr>
          <a:xfrm>
            <a:off x="412955" y="1678658"/>
            <a:ext cx="2025445" cy="248624"/>
          </a:xfrm>
          <a:prstGeom prst="roundRect">
            <a:avLst/>
          </a:prstGeom>
          <a:solidFill>
            <a:srgbClr val="F216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 </a:t>
            </a:r>
            <a:r>
              <a:rPr lang="pt-BR" dirty="0" err="1"/>
              <a:t>Analytics</a:t>
            </a:r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29282E-60BC-EABA-F662-67DE4D4476DD}"/>
              </a:ext>
            </a:extLst>
          </p:cNvPr>
          <p:cNvCxnSpPr/>
          <p:nvPr/>
        </p:nvCxnSpPr>
        <p:spPr>
          <a:xfrm>
            <a:off x="292100" y="6341810"/>
            <a:ext cx="360000" cy="0"/>
          </a:xfrm>
          <a:prstGeom prst="line">
            <a:avLst/>
          </a:prstGeom>
          <a:ln w="63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901981-0432-4461-FB8D-E7C1BEB6F926}"/>
              </a:ext>
            </a:extLst>
          </p:cNvPr>
          <p:cNvSpPr txBox="1"/>
          <p:nvPr/>
        </p:nvSpPr>
        <p:spPr>
          <a:xfrm>
            <a:off x="213442" y="6341810"/>
            <a:ext cx="6271261" cy="31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 Henrique Mota Rufino - 360028</a:t>
            </a:r>
          </a:p>
        </p:txBody>
      </p:sp>
    </p:spTree>
    <p:extLst>
      <p:ext uri="{BB962C8B-B14F-4D97-AF65-F5344CB8AC3E}">
        <p14:creationId xmlns:p14="http://schemas.microsoft.com/office/powerpoint/2010/main" val="3504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825EF2-9415-F335-29C4-E50839B7A998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BFD1C-75DC-3E39-7413-9349BB402057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D5F2B4-41B0-C8F8-49DC-00E4F97FED39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6E1F47-8DD1-2F85-E22B-4F2336B8968E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3C1E5-CF1C-9076-4BC9-A95624C1239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D705C-FD21-1446-D6C1-72B71EECC185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93A53D-6D74-D732-7164-7C0C1B0BC473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B29F43-8A10-8FF4-2561-9A575D3435EE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1CED94-FA41-BFC1-F199-D648EAB1404B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C2D1CF-CC68-E5D9-BD64-5173F99AECC9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E43B13-4760-4649-3A0D-6BDA9125473F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97A193-4E66-A257-7403-4CA511B80193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CONTEXTUALIZAÇÃO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94226-2557-7EC7-CDC2-792C1FE736A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33FAAA-7713-A4A7-5709-9821AAECFC75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F399AB-F10D-071B-3B58-EC5DEEDC0751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B84EA-CBD8-FA1A-04F8-61AD9487ACD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A12FE-B707-FA91-C0F8-66A9101604BC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AECA4-E26D-99CE-D9E0-67B2003C573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AAEFC-5FC9-DF98-760C-1E61E09F75A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28434-66C6-B0FC-72FE-8FE53EB930D5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3F9F35-D5B0-E41D-C758-943BA7863E57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5BDDA-7CEF-34F5-E5DB-6819300CCCC5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790B2C-404B-EF5F-5655-D5041A3045E9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Contexto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8EEAD1-824D-BF87-44CB-69823887FDF2}"/>
              </a:ext>
            </a:extLst>
          </p:cNvPr>
          <p:cNvSpPr txBox="1"/>
          <p:nvPr/>
        </p:nvSpPr>
        <p:spPr>
          <a:xfrm>
            <a:off x="5158784" y="3681745"/>
            <a:ext cx="184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  <a:cs typeface="Segoe UI" panose="020B0502040204020203" pitchFamily="34" charset="0"/>
              </a:rPr>
              <a:t>PNAD COVID-19</a:t>
            </a:r>
            <a:endParaRPr lang="pt-BR" sz="2800" b="1" dirty="0">
              <a:latin typeface="+mj-lt"/>
              <a:cs typeface="Segoe UI" panose="020B0502040204020203" pitchFamily="34" charset="0"/>
            </a:endParaRP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E9B07898-0B44-419A-6854-F886D7530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114855"/>
              </p:ext>
            </p:extLst>
          </p:nvPr>
        </p:nvGraphicFramePr>
        <p:xfrm>
          <a:off x="1233581" y="1307386"/>
          <a:ext cx="9724838" cy="4827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79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359AFF-54EB-1041-A440-22912A96E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1536D-16FC-7273-3D86-F2DE2CF05D3E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OBJETIVOS DO PROJETO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A4012C-52EA-56B3-F1AC-970DCA50D347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68156-7C9B-E224-F4C0-5A1CE0B76652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8B4E9-D754-C96D-8B93-9D6E4EE6D14A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2E016-47E5-74AC-847D-C482CEBE514D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2C7FDA-B199-8C1D-2C47-881683F0A2C7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CAA281-3F81-542E-CF32-F4AC7AAF4227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9ADF29-32DE-ACE3-FB43-FFE60F35B9AD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6C5C01-DBCA-C5D8-C4E8-508C541915D7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F02D4-F9DA-C7FF-A0E0-94B7201FAC3B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D1E84D-C12D-5373-9F03-CDFB59922A51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F283A-FF9A-A745-3279-8108E558F12E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5DDEC79-BBAB-8F3B-06F0-ED9C24021327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2E74E3-4AF3-C86D-6618-C8C9942ED7F4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FFA8909-4401-699A-3AE2-B68CD8BFBEDB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6C6CEF-F11D-FD76-C2B5-6F7048F4DD00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3D0D1B-86EA-77FB-CD23-70B2F936D801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AD7418-C777-C1EC-4A2C-B844FBA9D7E4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A088C5-65D9-2420-7F03-34CD152E255E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27374E-742D-0F03-8AA2-2065DA02E7E7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0172BB-301D-774D-C88C-A8EB793FF562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EA5872-EF14-5499-3B1C-B518444C6D4C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A6C83-FEDC-5161-D1AB-E3923D6E6904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8E6D85-5367-A898-8F92-A77686333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011462"/>
              </p:ext>
            </p:extLst>
          </p:nvPr>
        </p:nvGraphicFramePr>
        <p:xfrm>
          <a:off x="2048030" y="1204659"/>
          <a:ext cx="8128000" cy="4614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06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4BAAA-C7ED-2ADB-D376-AAA07336A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1EC37C-44B7-DB0D-B7C3-CE501218A0E9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ARQUITETURA DO PROJETO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B83A7E-348B-3D7C-4CFB-08DC5C5DFFF6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0926FF-3D4A-6518-6F3A-A099FD0D622F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Arquitetura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B9D95D-5B54-F18D-976F-F483CBECDE10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212EB6-ED97-1B3F-F70C-3C7784AEAF9B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571BFD-A717-45E5-4A9B-002507466D3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605D24-C371-8CAB-18BC-2659D11F14DB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BD8315-04FC-6EAD-8350-B2F05B0ADCAD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188793-394C-BBCD-7A90-771B2CA77FF2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998DDD-342C-8974-6B15-D00F115A500A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9A1F1D-AB41-F532-9948-FE08E391031C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E78920A-FD6C-88A4-651C-90443927889C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7FC342-CB92-519F-EC64-1144A9CA9464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53D6AA0-1E5C-0B85-A82F-E251941487DC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4274730-C7F1-1E4C-CB6C-DD265A3F914D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4E04193-5E2E-8080-6EF6-ECBE46841C2A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AAEDB4-C9B0-5E13-C0A5-B781FE1C6EF8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7F9EA6-931C-8719-27CA-EA88F1190A57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51A0DA2-518C-6169-8839-6CB78BBFB7DB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89BBD-3BF5-3ED3-169A-AAD05B0AE40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E6E1F5-EE9E-C163-36C8-B098310016EF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CC632C2-C17A-0CF7-50C9-CBF9EABA74EB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7B9984C-07AC-AFAD-97ED-C1413E7330F6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FCABB-26B9-19E8-B3D1-5BE01304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" y="2151016"/>
            <a:ext cx="11672165" cy="28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6BFA3-290D-3B79-BC5E-015A6A61452C}"/>
              </a:ext>
            </a:extLst>
          </p:cNvPr>
          <p:cNvSpPr txBox="1"/>
          <p:nvPr/>
        </p:nvSpPr>
        <p:spPr>
          <a:xfrm>
            <a:off x="255750" y="5050970"/>
            <a:ext cx="6691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Atividade 3 – Query com todas as respostas para as 20 questões selecionadas no trimestre</a:t>
            </a:r>
          </a:p>
          <a:p>
            <a:pPr algn="just"/>
            <a:r>
              <a:rPr lang="pt-BR" sz="1000" dirty="0"/>
              <a:t>Atividade 4 - Query com dicionário das questões e respostas</a:t>
            </a:r>
          </a:p>
          <a:p>
            <a:pPr algn="just"/>
            <a:r>
              <a:rPr lang="pt-BR" sz="1000" dirty="0"/>
              <a:t>Atividade 6 – Todas as análises feitas em Excel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D227C-24CE-49FD-E827-0E9156A68A15}"/>
              </a:ext>
            </a:extLst>
          </p:cNvPr>
          <p:cNvSpPr txBox="1"/>
          <p:nvPr/>
        </p:nvSpPr>
        <p:spPr>
          <a:xfrm>
            <a:off x="255750" y="1597031"/>
            <a:ext cx="562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 arquitetura foi composta por 5 etapas principais e 7 tarefas: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51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FFFF7-E8D5-353A-0116-0F2378E2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249D1-E6D1-8E3B-7E08-F919002F2CEE}"/>
              </a:ext>
            </a:extLst>
          </p:cNvPr>
          <p:cNvSpPr txBox="1"/>
          <p:nvPr/>
        </p:nvSpPr>
        <p:spPr>
          <a:xfrm>
            <a:off x="477724" y="280213"/>
            <a:ext cx="837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FILTRAGEM E TRATAMENTO DOS </a:t>
            </a:r>
            <a:r>
              <a:rPr lang="pt-BR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DADOS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ABF90E-E767-57E2-4CE8-4E5D05E728AA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DD27F0-C6A0-446E-D2A7-3526C792E260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D62095-9482-B7D3-0E15-5E084502333B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Tratamento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18C1C1-7EBA-2866-E982-1C32056C59CA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0588B-9EDA-FA97-30F0-D2B9C0602787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DD3EEC-1FD6-E6C9-8045-ED228EFEB3AC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5202F-ABBD-946E-5A57-354F93BB1394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FB519A-D2E3-2049-FC40-E0BC7E20DDB9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1FAA3F-4C87-3828-A452-6E8B26395027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DDDC91-A081-988E-FB3F-350B65460DE0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1A88EB4-2FD8-D9A9-E1B7-FE759CF20458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F8B1DFE-95F2-2F66-DE2F-0F451A54F618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EDCB0D-C8C0-B0C5-6013-9E09A5846C66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6E2D6DD-A786-0DC3-5007-19FA57811FB5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4805B-EAE8-2338-9A2B-F4F9FA4ED6B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824088-A0DD-27BF-1482-57EE961DC0B4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12B0A37-CE48-5855-ECA9-4D432FCB6230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6D7123-55AD-5EB1-905A-9B9A49ACFC05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E9428A-0860-F25B-A5D7-09FC696C3F3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D8C1E8-9DBD-40E2-063C-BD9DE18AEDA9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D60AC13-409B-4BEC-DEB5-D6740DEA44BC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3D1778-FD86-743D-F869-DDCFAE084D83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5172D7-3C99-8B2B-AFA0-F9FCBACA5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31120"/>
              </p:ext>
            </p:extLst>
          </p:nvPr>
        </p:nvGraphicFramePr>
        <p:xfrm>
          <a:off x="4771390" y="1691475"/>
          <a:ext cx="3829685" cy="4351347"/>
        </p:xfrm>
        <a:graphic>
          <a:graphicData uri="http://schemas.openxmlformats.org/drawingml/2006/table">
            <a:tbl>
              <a:tblPr/>
              <a:tblGrid>
                <a:gridCol w="1217158">
                  <a:extLst>
                    <a:ext uri="{9D8B030D-6E8A-4147-A177-3AD203B41FA5}">
                      <a16:colId xmlns:a16="http://schemas.microsoft.com/office/drawing/2014/main" val="161086695"/>
                    </a:ext>
                  </a:extLst>
                </a:gridCol>
                <a:gridCol w="2612527">
                  <a:extLst>
                    <a:ext uri="{9D8B030D-6E8A-4147-A177-3AD203B41FA5}">
                      <a16:colId xmlns:a16="http://schemas.microsoft.com/office/drawing/2014/main" val="1947183576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Código da Questão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1">
                          <a:solidFill>
                            <a:schemeClr val="tx1"/>
                          </a:solidFill>
                        </a:rPr>
                        <a:t>Descrição</a:t>
                      </a:r>
                      <a:endParaRPr lang="pt-BR" sz="100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96382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UF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UF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12043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V1013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mes_pesquisa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86342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A002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idade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20617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A003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sexo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0688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A005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escolaridade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329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teve_febre_semana_passada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23252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B0012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teve_tosse_semana_passada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8119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B0013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teve_dor_garganta_semana_passada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544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B0014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teve_dificuldade_respirar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8831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B0015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teve_dor_cabeca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16288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B0016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teve_dor_peito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53922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B0017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teve_nausea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2203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B0018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teve_nariz_entupido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23611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B008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fez_exame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46211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B009B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resultado_swab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8684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B009C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resultado_furo_no_dedo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7596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B009D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resultado_veia_no_braco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44515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B011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providencia_exame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2196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C001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trabalhou_semana_passada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36595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D0051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recebeu_auxilio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538969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ACB78BB-BFD9-D16F-D3DC-8B709F8C5E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5736527"/>
              </p:ext>
            </p:extLst>
          </p:nvPr>
        </p:nvGraphicFramePr>
        <p:xfrm>
          <a:off x="-445622" y="1295400"/>
          <a:ext cx="5565717" cy="4870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BDBA3E2-0F72-95D9-03DA-128B3AE83B2B}"/>
              </a:ext>
            </a:extLst>
          </p:cNvPr>
          <p:cNvSpPr txBox="1"/>
          <p:nvPr/>
        </p:nvSpPr>
        <p:spPr>
          <a:xfrm>
            <a:off x="982378" y="1122716"/>
            <a:ext cx="270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Base de dados </a:t>
            </a:r>
            <a:r>
              <a:rPr lang="pt-BR" sz="1400" b="1" dirty="0">
                <a:solidFill>
                  <a:srgbClr val="F21667"/>
                </a:solidFill>
              </a:rPr>
              <a:t>PNAD COVID-19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03ADBB-77BC-C8EB-6C32-6643723D990C}"/>
              </a:ext>
            </a:extLst>
          </p:cNvPr>
          <p:cNvCxnSpPr>
            <a:cxnSpLocks/>
          </p:cNvCxnSpPr>
          <p:nvPr/>
        </p:nvCxnSpPr>
        <p:spPr>
          <a:xfrm>
            <a:off x="2351999" y="4614072"/>
            <a:ext cx="2235242" cy="777078"/>
          </a:xfrm>
          <a:prstGeom prst="bentConnector3">
            <a:avLst>
              <a:gd name="adj1" fmla="val -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8F07215-745F-6F3D-A0CC-F11D06343422}"/>
              </a:ext>
            </a:extLst>
          </p:cNvPr>
          <p:cNvCxnSpPr>
            <a:cxnSpLocks/>
          </p:cNvCxnSpPr>
          <p:nvPr/>
        </p:nvCxnSpPr>
        <p:spPr>
          <a:xfrm flipV="1">
            <a:off x="8837597" y="4095750"/>
            <a:ext cx="1708354" cy="1295400"/>
          </a:xfrm>
          <a:prstGeom prst="bentConnector3">
            <a:avLst>
              <a:gd name="adj1" fmla="val 1001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DF8E83-0078-78A6-F273-DEC03BFEEAB7}"/>
              </a:ext>
            </a:extLst>
          </p:cNvPr>
          <p:cNvSpPr txBox="1"/>
          <p:nvPr/>
        </p:nvSpPr>
        <p:spPr>
          <a:xfrm>
            <a:off x="5655446" y="1122716"/>
            <a:ext cx="1880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Seleção de questões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789B9E-04E8-DABA-B2F4-ACD5D3DFA3CC}"/>
              </a:ext>
            </a:extLst>
          </p:cNvPr>
          <p:cNvGrpSpPr/>
          <p:nvPr/>
        </p:nvGrpSpPr>
        <p:grpSpPr>
          <a:xfrm>
            <a:off x="9645951" y="2067148"/>
            <a:ext cx="1800000" cy="1800000"/>
            <a:chOff x="2671544" y="490715"/>
            <a:chExt cx="1252286" cy="125228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EB7884D-623B-371C-98F4-48CC016E50F8}"/>
                </a:ext>
              </a:extLst>
            </p:cNvPr>
            <p:cNvSpPr/>
            <p:nvPr/>
          </p:nvSpPr>
          <p:spPr>
            <a:xfrm>
              <a:off x="2671544" y="490715"/>
              <a:ext cx="1252286" cy="1252286"/>
            </a:xfrm>
            <a:prstGeom prst="ellipse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E89881F1-040B-429D-CA38-25FD55BBEF03}"/>
                </a:ext>
              </a:extLst>
            </p:cNvPr>
            <p:cNvSpPr txBox="1"/>
            <p:nvPr/>
          </p:nvSpPr>
          <p:spPr>
            <a:xfrm>
              <a:off x="2854937" y="674108"/>
              <a:ext cx="885500" cy="885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400" b="1" dirty="0"/>
                <a:t>Base trimestral</a:t>
              </a:r>
              <a:r>
                <a:rPr lang="pt-BR" sz="1400" b="1" kern="1200" dirty="0"/>
                <a:t>:</a:t>
              </a:r>
              <a:endParaRPr lang="pt-BR" sz="1400" kern="1200" dirty="0"/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100" b="1" kern="1200" dirty="0"/>
                <a:t> 1.157.984 linhas</a:t>
              </a:r>
              <a:endParaRPr lang="pt-BR" sz="1100" kern="1200" dirty="0"/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100" b="1" kern="1200" dirty="0"/>
                <a:t> </a:t>
              </a:r>
              <a:r>
                <a:rPr lang="pt-BR" sz="1100" b="1" dirty="0"/>
                <a:t>20</a:t>
              </a:r>
              <a:r>
                <a:rPr lang="pt-BR" sz="1100" b="1" kern="1200" dirty="0"/>
                <a:t> colunas</a:t>
              </a:r>
              <a:endParaRPr lang="pt-BR" sz="1100" kern="12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A910B29-E2C6-7C4A-506F-17A44A85354A}"/>
              </a:ext>
            </a:extLst>
          </p:cNvPr>
          <p:cNvSpPr txBox="1"/>
          <p:nvPr/>
        </p:nvSpPr>
        <p:spPr>
          <a:xfrm>
            <a:off x="3022667" y="505258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21667"/>
                </a:solidFill>
              </a:rPr>
              <a:t>329MB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52771B-3529-6CC4-A80B-DF7ECFA40588}"/>
              </a:ext>
            </a:extLst>
          </p:cNvPr>
          <p:cNvSpPr txBox="1"/>
          <p:nvPr/>
        </p:nvSpPr>
        <p:spPr>
          <a:xfrm>
            <a:off x="9242058" y="5048012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21667"/>
                </a:solidFill>
              </a:rPr>
              <a:t>47MB</a:t>
            </a:r>
          </a:p>
        </p:txBody>
      </p:sp>
    </p:spTree>
    <p:extLst>
      <p:ext uri="{BB962C8B-B14F-4D97-AF65-F5344CB8AC3E}">
        <p14:creationId xmlns:p14="http://schemas.microsoft.com/office/powerpoint/2010/main" val="151034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F9D1-2D4E-7BD3-C3AF-80192F01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72AE7A-F764-B2F1-0E49-681EBD449383}"/>
              </a:ext>
            </a:extLst>
          </p:cNvPr>
          <p:cNvSpPr txBox="1"/>
          <p:nvPr/>
        </p:nvSpPr>
        <p:spPr>
          <a:xfrm>
            <a:off x="477724" y="280213"/>
            <a:ext cx="41901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TEMPORAL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2DB3A1E-8AC8-012C-E67F-0F91253C11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7763624"/>
              </p:ext>
            </p:extLst>
          </p:nvPr>
        </p:nvGraphicFramePr>
        <p:xfrm>
          <a:off x="535469" y="2269738"/>
          <a:ext cx="4190140" cy="957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71AA71F-519B-A509-C5F9-D81D9BE51393}"/>
              </a:ext>
            </a:extLst>
          </p:cNvPr>
          <p:cNvSpPr txBox="1"/>
          <p:nvPr/>
        </p:nvSpPr>
        <p:spPr>
          <a:xfrm>
            <a:off x="477723" y="1569245"/>
            <a:ext cx="687121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AMOSTRA DA PESQUISA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DBAE8-22D6-6FFE-B908-275B01786B0C}"/>
              </a:ext>
            </a:extLst>
          </p:cNvPr>
          <p:cNvSpPr txBox="1"/>
          <p:nvPr/>
        </p:nvSpPr>
        <p:spPr>
          <a:xfrm>
            <a:off x="1486749" y="1957565"/>
            <a:ext cx="217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1.157.984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110E3C-A291-2D22-152C-CE0882AC8E2A}"/>
              </a:ext>
            </a:extLst>
          </p:cNvPr>
          <p:cNvSpPr txBox="1"/>
          <p:nvPr/>
        </p:nvSpPr>
        <p:spPr>
          <a:xfrm>
            <a:off x="1395837" y="3184331"/>
            <a:ext cx="235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FEZ EXAME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672399E6-C24C-AE43-9FDA-BF853B931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764246"/>
              </p:ext>
            </p:extLst>
          </p:nvPr>
        </p:nvGraphicFramePr>
        <p:xfrm>
          <a:off x="657594" y="3245822"/>
          <a:ext cx="3830400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C00AC80-03EE-FBF6-021C-BC4FA1D57ECE}"/>
              </a:ext>
            </a:extLst>
          </p:cNvPr>
          <p:cNvSpPr txBox="1"/>
          <p:nvPr/>
        </p:nvSpPr>
        <p:spPr>
          <a:xfrm>
            <a:off x="1395837" y="4270060"/>
            <a:ext cx="235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POSITIVO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09BCA-D580-4B58-E34C-FE9D525C5C5A}"/>
              </a:ext>
            </a:extLst>
          </p:cNvPr>
          <p:cNvSpPr txBox="1"/>
          <p:nvPr/>
        </p:nvSpPr>
        <p:spPr>
          <a:xfrm>
            <a:off x="657594" y="5637810"/>
            <a:ext cx="66913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 quantidade de pessoas testadas praticamente dobrou, passando de cerca de </a:t>
            </a:r>
            <a:r>
              <a:rPr lang="pt-BR" sz="1000" b="1" dirty="0"/>
              <a:t>23 mil em julho</a:t>
            </a:r>
            <a:r>
              <a:rPr lang="pt-BR" sz="1000" dirty="0"/>
              <a:t> para mais de </a:t>
            </a:r>
            <a:r>
              <a:rPr lang="pt-BR" sz="1000" b="1" dirty="0"/>
              <a:t>39 mil em setembro</a:t>
            </a:r>
            <a:r>
              <a:rPr lang="pt-BR" sz="1000" dirty="0"/>
              <a:t>, acompanhada de uma alta consistente nos diagnósticos positivos, o que indica uma </a:t>
            </a:r>
            <a:r>
              <a:rPr lang="pt-BR" sz="1000" b="1" dirty="0"/>
              <a:t>expansão da transmissão comunitária</a:t>
            </a:r>
            <a:r>
              <a:rPr lang="pt-BR" sz="1000" dirty="0"/>
              <a:t>. A taxa de positividade manteve-se elevada durante todo o trimestre, acima de 55%, o que sugere subnotificação e testagem ainda restrita a casos suspeitos. Apesar desse cenário preocupante, mais de </a:t>
            </a:r>
            <a:r>
              <a:rPr lang="pt-BR" sz="1000" b="1" dirty="0"/>
              <a:t>40% dos entrevistados afirmaram ter trabalhado na semana anterior</a:t>
            </a:r>
            <a:r>
              <a:rPr lang="pt-BR" sz="1000" dirty="0"/>
              <a:t> </a:t>
            </a:r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FC050396-E730-36EB-AD7E-089517DF2F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117142"/>
              </p:ext>
            </p:extLst>
          </p:nvPr>
        </p:nvGraphicFramePr>
        <p:xfrm>
          <a:off x="4819444" y="2092667"/>
          <a:ext cx="2547884" cy="3449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53DFBE18-42FF-CA70-5933-05E72AEBC0A3}"/>
              </a:ext>
            </a:extLst>
          </p:cNvPr>
          <p:cNvSpPr txBox="1"/>
          <p:nvPr/>
        </p:nvSpPr>
        <p:spPr>
          <a:xfrm>
            <a:off x="5324796" y="2019000"/>
            <a:ext cx="199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TRABALHOU NA ÚLTIMA SEMANA?</a:t>
            </a:r>
          </a:p>
        </p:txBody>
      </p:sp>
      <p:pic>
        <p:nvPicPr>
          <p:cNvPr id="1026" name="Picture 2" descr="calendar Vector Icons free download in SVG, PNG Format">
            <a:extLst>
              <a:ext uri="{FF2B5EF4-FFF2-40B4-BE49-F238E27FC236}">
                <a16:creationId xmlns:a16="http://schemas.microsoft.com/office/drawing/2014/main" id="{8D9123AB-6DC1-0BB0-16E6-31EF293F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61857"/>
            <a:ext cx="740488" cy="74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762572B-3464-5DCB-8ADE-5C07C3C910F6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21FB4-E71E-53B9-86C6-14B1734BDCA9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E46548-1E5F-86AE-16EF-191EC0663DD4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87D861-81C1-FEA2-BE1A-D5C3B7CD6BB6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Temporal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7DE7EE-5927-37C8-ED3E-24D02DFF499A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7F34E9-DF5A-C4F1-1895-D4CCC698141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6F285-3A59-D4B6-6627-FE0E7841514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79C682-5A99-4C7D-5EBD-6C0D6ECCF745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3CA83-2F60-3971-0389-ABA5844B3328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64A93D-8F21-6662-91B9-683A4E016044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801269-33A3-4FFE-FE39-BC774EC66B76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94163A2-F4AE-4737-1B7A-814401227303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EEB98F7-B26D-10D6-9364-F6A951AEF349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21AC1C-6EB0-4100-80D2-AEE428FDC1EF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34E3FD2-2BF0-6DE3-E43D-D5D24269C0EC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082E2D-A2E7-E7D6-5CBB-30089AC1B75B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DD5B24-C2A9-53E5-B14F-84DBF2C90E27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3ABECACE-FFD7-29B0-3439-2680B36289E4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FE7D1EC5-F970-FF4E-9C2E-3321CDB06338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E273B5B2-CD95-FE00-3B10-01DC90E58CBA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5E5B841E-5939-1DC3-002E-12C5316FF7A8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5A6DD280-A3A1-A001-A2E5-1CE8AB31BDB0}"/>
              </a:ext>
            </a:extLst>
          </p:cNvPr>
          <p:cNvGrpSpPr/>
          <p:nvPr/>
        </p:nvGrpSpPr>
        <p:grpSpPr>
          <a:xfrm>
            <a:off x="9520439" y="1418876"/>
            <a:ext cx="2221378" cy="1630987"/>
            <a:chOff x="9520439" y="1418876"/>
            <a:chExt cx="2221378" cy="163098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08BD0D-6479-7A49-FBA0-33EC819BB0E6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JULHO/2020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D64A26-0724-B11F-7720-96E3F0927C98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Em julho, dos 384.166 entrevistados, 23.673 realizaram testes para COVID-19, com 13.467 resultados positivos — uma taxa de positividade de aproximadamente </a:t>
              </a:r>
              <a:r>
                <a:rPr lang="pt-BR" sz="1000" b="1" dirty="0"/>
                <a:t>56,9%</a:t>
              </a:r>
              <a:r>
                <a:rPr lang="pt-BR" sz="1000" dirty="0"/>
                <a:t> entre os testados. Foi o mês em que houve menos testes em relação aos seguintes.</a:t>
              </a:r>
            </a:p>
          </p:txBody>
        </p:sp>
      </p:grpSp>
      <p:graphicFrame>
        <p:nvGraphicFramePr>
          <p:cNvPr id="1031" name="Chart 1030">
            <a:extLst>
              <a:ext uri="{FF2B5EF4-FFF2-40B4-BE49-F238E27FC236}">
                <a16:creationId xmlns:a16="http://schemas.microsoft.com/office/drawing/2014/main" id="{D89D348F-9713-91FA-4A37-8142C3ED18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950021"/>
              </p:ext>
            </p:extLst>
          </p:nvPr>
        </p:nvGraphicFramePr>
        <p:xfrm>
          <a:off x="7934236" y="1561592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52289FE0-23DF-CF45-359E-962B0A4B3E11}"/>
              </a:ext>
            </a:extLst>
          </p:cNvPr>
          <p:cNvGrpSpPr/>
          <p:nvPr/>
        </p:nvGrpSpPr>
        <p:grpSpPr>
          <a:xfrm>
            <a:off x="9520439" y="4595117"/>
            <a:ext cx="2221378" cy="1784876"/>
            <a:chOff x="9520439" y="1418876"/>
            <a:chExt cx="2221378" cy="1784876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E9B0E609-21AF-8199-0E4A-EF681AF3B5D9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SETEMBRO/2020</a:t>
              </a: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675D8F62-A600-EAE1-6577-85D3C02F4D53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Setembro apresentou o maior número de testes realizados no trimestre (</a:t>
              </a:r>
              <a:r>
                <a:rPr lang="pt-BR" sz="1000" b="1" dirty="0"/>
                <a:t>39.132</a:t>
              </a:r>
              <a:r>
                <a:rPr lang="pt-BR" sz="1000" dirty="0"/>
                <a:t>) e o maior número absoluto de casos positivos (</a:t>
              </a:r>
              <a:r>
                <a:rPr lang="pt-BR" sz="1000" b="1" dirty="0"/>
                <a:t>21.957</a:t>
              </a:r>
              <a:r>
                <a:rPr lang="pt-BR" sz="1000" dirty="0"/>
                <a:t>), mantendo a taxa de positividade acima de </a:t>
              </a:r>
              <a:r>
                <a:rPr lang="pt-BR" sz="1000" b="1" dirty="0"/>
                <a:t>56%</a:t>
              </a:r>
              <a:r>
                <a:rPr lang="pt-BR" sz="1000" dirty="0"/>
                <a:t>. Apesar disso, a proporção de pessoas que trabalharam na semana anterior se manteve estável, com </a:t>
              </a:r>
              <a:r>
                <a:rPr lang="pt-BR" sz="1000" b="1" dirty="0"/>
                <a:t>43,5%</a:t>
              </a:r>
              <a:r>
                <a:rPr lang="pt-BR" sz="1000" dirty="0"/>
                <a:t>.</a:t>
              </a:r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81CC154-8F22-9EE0-40CD-70D95DCC9763}"/>
              </a:ext>
            </a:extLst>
          </p:cNvPr>
          <p:cNvGrpSpPr/>
          <p:nvPr/>
        </p:nvGrpSpPr>
        <p:grpSpPr>
          <a:xfrm>
            <a:off x="9520439" y="3006997"/>
            <a:ext cx="2221378" cy="1630987"/>
            <a:chOff x="9520439" y="1418876"/>
            <a:chExt cx="2221378" cy="1630987"/>
          </a:xfrm>
        </p:grpSpPr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432E77DD-A6EE-3A4E-44FC-AA28E9C56011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AGOSTO/2020</a:t>
              </a: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3CE5C009-2F10-0612-E655-A98A23351DB1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Houve um aumento na testagem em agosto, com </a:t>
              </a:r>
              <a:r>
                <a:rPr lang="pt-BR" sz="1000" b="1" dirty="0"/>
                <a:t>31.712 exames realizados</a:t>
              </a:r>
              <a:r>
                <a:rPr lang="pt-BR" sz="1000" dirty="0"/>
                <a:t>, o que representa um crescimento de mais de 34% em relação a julho. A quantidade de casos positivos também subiu para </a:t>
              </a:r>
              <a:r>
                <a:rPr lang="pt-BR" sz="1000" b="1" dirty="0"/>
                <a:t>17.501</a:t>
              </a:r>
              <a:r>
                <a:rPr lang="pt-BR" sz="1000" dirty="0"/>
                <a:t>, mantendo a taxa de positividade em torno de </a:t>
              </a:r>
              <a:r>
                <a:rPr lang="pt-BR" sz="1000" b="1" dirty="0"/>
                <a:t>55,2%</a:t>
              </a:r>
              <a:r>
                <a:rPr lang="pt-BR" sz="1000" dirty="0"/>
                <a:t>. </a:t>
              </a:r>
            </a:p>
          </p:txBody>
        </p:sp>
      </p:grpSp>
      <p:graphicFrame>
        <p:nvGraphicFramePr>
          <p:cNvPr id="1049" name="Chart 1048">
            <a:extLst>
              <a:ext uri="{FF2B5EF4-FFF2-40B4-BE49-F238E27FC236}">
                <a16:creationId xmlns:a16="http://schemas.microsoft.com/office/drawing/2014/main" id="{CBA580C5-4208-DB72-3EDC-F2733D2C5C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237855"/>
              </p:ext>
            </p:extLst>
          </p:nvPr>
        </p:nvGraphicFramePr>
        <p:xfrm>
          <a:off x="7934236" y="3095039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50" name="Chart 1049">
            <a:extLst>
              <a:ext uri="{FF2B5EF4-FFF2-40B4-BE49-F238E27FC236}">
                <a16:creationId xmlns:a16="http://schemas.microsoft.com/office/drawing/2014/main" id="{2C7B343B-71A1-EB37-B012-EC19FA6A99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904910"/>
              </p:ext>
            </p:extLst>
          </p:nvPr>
        </p:nvGraphicFramePr>
        <p:xfrm>
          <a:off x="7934236" y="4628486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51" name="Chart 1050">
            <a:extLst>
              <a:ext uri="{FF2B5EF4-FFF2-40B4-BE49-F238E27FC236}">
                <a16:creationId xmlns:a16="http://schemas.microsoft.com/office/drawing/2014/main" id="{9CD04D0E-3518-490C-871E-C2A4AB3D1F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0559256"/>
              </p:ext>
            </p:extLst>
          </p:nvPr>
        </p:nvGraphicFramePr>
        <p:xfrm>
          <a:off x="814198" y="4311602"/>
          <a:ext cx="3470400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3512FAEA-1DA3-1C11-386D-1A5C2AFA5F6E}"/>
              </a:ext>
            </a:extLst>
          </p:cNvPr>
          <p:cNvGrpSpPr/>
          <p:nvPr/>
        </p:nvGrpSpPr>
        <p:grpSpPr>
          <a:xfrm>
            <a:off x="8124547" y="6233137"/>
            <a:ext cx="1460924" cy="249740"/>
            <a:chOff x="7949912" y="6253363"/>
            <a:chExt cx="1460924" cy="249740"/>
          </a:xfrm>
        </p:grpSpPr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70B2A0E2-FAE8-4188-D49D-257EE9F9773C}"/>
                </a:ext>
              </a:extLst>
            </p:cNvPr>
            <p:cNvGrpSpPr/>
            <p:nvPr/>
          </p:nvGrpSpPr>
          <p:grpSpPr>
            <a:xfrm>
              <a:off x="8649552" y="6256882"/>
              <a:ext cx="761284" cy="246221"/>
              <a:chOff x="7971568" y="6219103"/>
              <a:chExt cx="761284" cy="246221"/>
            </a:xfrm>
          </p:grpSpPr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FD555A72-E30A-13C4-153D-ACBD041888B3}"/>
                  </a:ext>
                </a:extLst>
              </p:cNvPr>
              <p:cNvSpPr/>
              <p:nvPr/>
            </p:nvSpPr>
            <p:spPr>
              <a:xfrm>
                <a:off x="8003587" y="6307993"/>
                <a:ext cx="72000" cy="72000"/>
              </a:xfrm>
              <a:prstGeom prst="ellipse">
                <a:avLst/>
              </a:prstGeom>
              <a:solidFill>
                <a:srgbClr val="F21667"/>
              </a:solidFill>
              <a:ln>
                <a:solidFill>
                  <a:srgbClr val="F2166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88FE0016-8233-B4F1-3585-8B6EFB3F3E55}"/>
                  </a:ext>
                </a:extLst>
              </p:cNvPr>
              <p:cNvSpPr txBox="1"/>
              <p:nvPr/>
            </p:nvSpPr>
            <p:spPr>
              <a:xfrm>
                <a:off x="7971568" y="6219103"/>
                <a:ext cx="7612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Positivo</a:t>
                </a:r>
              </a:p>
            </p:txBody>
          </p:sp>
        </p:grpSp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FF4011C8-69DE-2CFC-221F-23F4791219B6}"/>
                </a:ext>
              </a:extLst>
            </p:cNvPr>
            <p:cNvGrpSpPr/>
            <p:nvPr/>
          </p:nvGrpSpPr>
          <p:grpSpPr>
            <a:xfrm>
              <a:off x="7949912" y="6253363"/>
              <a:ext cx="767659" cy="246221"/>
              <a:chOff x="8003587" y="6219103"/>
              <a:chExt cx="767659" cy="246221"/>
            </a:xfrm>
          </p:grpSpPr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473B65C0-558E-9291-9543-A45728DAB168}"/>
                  </a:ext>
                </a:extLst>
              </p:cNvPr>
              <p:cNvSpPr/>
              <p:nvPr/>
            </p:nvSpPr>
            <p:spPr>
              <a:xfrm>
                <a:off x="8003587" y="6307993"/>
                <a:ext cx="72000" cy="72000"/>
              </a:xfrm>
              <a:prstGeom prst="ellipse">
                <a:avLst/>
              </a:prstGeom>
              <a:solidFill>
                <a:srgbClr val="BAD0D9"/>
              </a:solidFill>
              <a:ln>
                <a:solidFill>
                  <a:srgbClr val="BAD0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E8B29062-D0F1-1047-42F6-E78922524538}"/>
                  </a:ext>
                </a:extLst>
              </p:cNvPr>
              <p:cNvSpPr txBox="1"/>
              <p:nvPr/>
            </p:nvSpPr>
            <p:spPr>
              <a:xfrm>
                <a:off x="8009962" y="6219103"/>
                <a:ext cx="7612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Negativo</a:t>
                </a: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CCEE05-CDA2-A90D-9366-646C55A6D78E}"/>
              </a:ext>
            </a:extLst>
          </p:cNvPr>
          <p:cNvSpPr txBox="1"/>
          <p:nvPr/>
        </p:nvSpPr>
        <p:spPr>
          <a:xfrm>
            <a:off x="8052254" y="1493833"/>
            <a:ext cx="28594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i="1" dirty="0">
                <a:solidFill>
                  <a:schemeClr val="tx1"/>
                </a:solidFill>
              </a:rPr>
              <a:t>positivos / exame feito</a:t>
            </a:r>
            <a:endParaRPr lang="pt-BR" sz="100" i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06E1B-8133-158B-67FD-992C73FEC49C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860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BC2D-D8AA-0F05-649D-348B931D4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2D316-8294-9415-6947-0340753B746C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GEOGRÁFICA</a:t>
            </a:r>
          </a:p>
        </p:txBody>
      </p:sp>
      <p:pic>
        <p:nvPicPr>
          <p:cNvPr id="5122" name="Picture 2" descr="Location - Free signs icons">
            <a:extLst>
              <a:ext uri="{FF2B5EF4-FFF2-40B4-BE49-F238E27FC236}">
                <a16:creationId xmlns:a16="http://schemas.microsoft.com/office/drawing/2014/main" id="{68C0E9D2-C163-8EFF-0B6C-5E228B08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314" y="260745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E43DF8-5E2F-FE3B-0085-E85136417C1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C92D8C-D4CF-BF58-2CCB-E51C3D2D649A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623668-5116-E496-A533-5EF0612A5A9F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30B34A-94C0-88DB-DF3D-1B7BAA4BFBE2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F7C19-9F5A-9B35-4532-E028B0B8127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7863BE-BDD0-8FF1-2C33-8F372970D53D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22DB6-1297-B96F-A54A-A74A0208E4F0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6C79CB-70A2-7062-A05F-65E2FB51ACA8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932C9-58AF-7427-9D21-5EBDB4AA383F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AB2128-3E61-C98E-E3CE-4CAE3C5E9555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95A87F-72E3-771F-5ADA-EBDF21F853DF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1532EB-4419-EB46-2A79-91E4A42BFFD6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732E23-56C5-F2E5-FA48-174D2FE3B797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79C459-31D7-4E56-D89D-1A3F0A31EEF2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240FC1-C99C-F437-1F76-28533E20FDA8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942BD2-FCF4-9D0E-CBAF-E36CFA82AFDB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75090C-967D-1D85-6103-4048FF34485A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A9D003-7E06-18D2-0EAE-7920127C1BEA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E50C21-2D47-C173-7073-FE4F3B0A35DE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C82662-F8B0-816A-74B6-56CB1A570767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D701028-D866-7141-18D8-5D8D01A18665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16F1E65A-C0C1-DE66-DF66-E505A99D25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8363044"/>
                  </p:ext>
                </p:extLst>
              </p:nvPr>
            </p:nvGraphicFramePr>
            <p:xfrm>
              <a:off x="-675248" y="1428751"/>
              <a:ext cx="6927694" cy="459345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16F1E65A-C0C1-DE66-DF66-E505A99D25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75248" y="1428751"/>
                <a:ext cx="6927694" cy="459345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B18B26C-D038-B302-4C00-AB696C496E6F}"/>
              </a:ext>
            </a:extLst>
          </p:cNvPr>
          <p:cNvSpPr/>
          <p:nvPr/>
        </p:nvSpPr>
        <p:spPr>
          <a:xfrm>
            <a:off x="3818631" y="5638800"/>
            <a:ext cx="2439293" cy="766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C28BC-AB0A-EB4C-30A8-8EE5AE17640B}"/>
              </a:ext>
            </a:extLst>
          </p:cNvPr>
          <p:cNvSpPr txBox="1"/>
          <p:nvPr/>
        </p:nvSpPr>
        <p:spPr>
          <a:xfrm>
            <a:off x="-28206" y="3919715"/>
            <a:ext cx="2060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Fez exame? (%)</a:t>
            </a:r>
          </a:p>
        </p:txBody>
      </p:sp>
      <p:sp>
        <p:nvSpPr>
          <p:cNvPr id="7" name="Callout: Bent Line with No Border 6">
            <a:extLst>
              <a:ext uri="{FF2B5EF4-FFF2-40B4-BE49-F238E27FC236}">
                <a16:creationId xmlns:a16="http://schemas.microsoft.com/office/drawing/2014/main" id="{DAFA2F1C-79F6-A00A-105C-497AD3CB0BAE}"/>
              </a:ext>
            </a:extLst>
          </p:cNvPr>
          <p:cNvSpPr/>
          <p:nvPr/>
        </p:nvSpPr>
        <p:spPr>
          <a:xfrm>
            <a:off x="3753957" y="1172754"/>
            <a:ext cx="833284" cy="1064722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7720"/>
              <a:gd name="adj6" fmla="val -4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Top 5</a:t>
            </a:r>
          </a:p>
          <a:p>
            <a:pPr algn="ctr"/>
            <a:r>
              <a:rPr lang="pt-BR" sz="1050" b="1" dirty="0">
                <a:solidFill>
                  <a:srgbClr val="F21667"/>
                </a:solidFill>
              </a:rPr>
              <a:t>DF: 19,2%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PI: 14,5%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AP: 12,7%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RR: 11,7%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GO: 11,5%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3ABA7-4CFF-5184-0766-E4963E63D777}"/>
              </a:ext>
            </a:extLst>
          </p:cNvPr>
          <p:cNvSpPr txBox="1"/>
          <p:nvPr/>
        </p:nvSpPr>
        <p:spPr>
          <a:xfrm>
            <a:off x="4584699" y="1221813"/>
            <a:ext cx="2221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Esses estados tiveram uma média de </a:t>
            </a:r>
            <a:r>
              <a:rPr lang="pt-BR" sz="1000" b="1" dirty="0">
                <a:solidFill>
                  <a:srgbClr val="F21667"/>
                </a:solidFill>
              </a:rPr>
              <a:t>+3,61%</a:t>
            </a:r>
            <a:r>
              <a:rPr lang="pt-BR" sz="1000" dirty="0"/>
              <a:t> de </a:t>
            </a:r>
            <a:r>
              <a:rPr lang="pt-BR" sz="1000" dirty="0">
                <a:solidFill>
                  <a:srgbClr val="F21667"/>
                </a:solidFill>
              </a:rPr>
              <a:t>testes positivos </a:t>
            </a:r>
            <a:r>
              <a:rPr lang="pt-BR" sz="1000" dirty="0"/>
              <a:t>em relação a média dos outros estados, </a:t>
            </a:r>
            <a:r>
              <a:rPr lang="pt-BR" sz="1000" b="1" dirty="0">
                <a:solidFill>
                  <a:srgbClr val="F21667"/>
                </a:solidFill>
              </a:rPr>
              <a:t>-0,71%</a:t>
            </a:r>
            <a:r>
              <a:rPr lang="pt-BR" sz="1000" dirty="0"/>
              <a:t> da </a:t>
            </a:r>
            <a:r>
              <a:rPr lang="pt-BR" sz="1000" dirty="0">
                <a:solidFill>
                  <a:srgbClr val="F21667"/>
                </a:solidFill>
              </a:rPr>
              <a:t>população trabalhando </a:t>
            </a:r>
            <a:r>
              <a:rPr lang="pt-BR" sz="1000" dirty="0"/>
              <a:t>e </a:t>
            </a:r>
            <a:r>
              <a:rPr lang="pt-BR" sz="1000" b="1" dirty="0">
                <a:solidFill>
                  <a:srgbClr val="F21667"/>
                </a:solidFill>
              </a:rPr>
              <a:t>+2,40%</a:t>
            </a:r>
            <a:r>
              <a:rPr lang="pt-BR" sz="1000" dirty="0"/>
              <a:t> de </a:t>
            </a:r>
            <a:r>
              <a:rPr lang="pt-BR" sz="1000" dirty="0">
                <a:solidFill>
                  <a:srgbClr val="F21667"/>
                </a:solidFill>
              </a:rPr>
              <a:t>auxílio emergencial </a:t>
            </a:r>
            <a:r>
              <a:rPr lang="pt-BR" sz="1000" dirty="0"/>
              <a:t>por população entrevistada.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6211E-07EB-39C6-10F1-47F26C94EB9C}"/>
              </a:ext>
            </a:extLst>
          </p:cNvPr>
          <p:cNvSpPr txBox="1"/>
          <p:nvPr/>
        </p:nvSpPr>
        <p:spPr>
          <a:xfrm>
            <a:off x="5137150" y="3434521"/>
            <a:ext cx="5969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TOP ESTADOS</a:t>
            </a:r>
          </a:p>
        </p:txBody>
      </p:sp>
      <p:pic>
        <p:nvPicPr>
          <p:cNvPr id="1028" name="Picture 4" descr="Seringa - ícones de ferramentas e utensílios grátis">
            <a:extLst>
              <a:ext uri="{FF2B5EF4-FFF2-40B4-BE49-F238E27FC236}">
                <a16:creationId xmlns:a16="http://schemas.microsoft.com/office/drawing/2014/main" id="{AEE2E664-E783-706D-3453-34980105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23" y="389392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 de formatura - ícones de educação grátis">
            <a:extLst>
              <a:ext uri="{FF2B5EF4-FFF2-40B4-BE49-F238E27FC236}">
                <a16:creationId xmlns:a16="http://schemas.microsoft.com/office/drawing/2014/main" id="{337FBA6D-DA82-02E2-EDB2-71FC9052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23" y="508897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nefícios - ícones de o negócio grátis">
            <a:extLst>
              <a:ext uri="{FF2B5EF4-FFF2-40B4-BE49-F238E27FC236}">
                <a16:creationId xmlns:a16="http://schemas.microsoft.com/office/drawing/2014/main" id="{2C40AA7A-B2CC-58BD-5707-78209E01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96" y="508897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mem trabalhador - ícones de pessoas grátis">
            <a:extLst>
              <a:ext uri="{FF2B5EF4-FFF2-40B4-BE49-F238E27FC236}">
                <a16:creationId xmlns:a16="http://schemas.microsoft.com/office/drawing/2014/main" id="{20FE1EDB-D13E-596A-6B08-01CF9FAD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96" y="389392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A35F9-18A4-244C-2A25-06218D068D52}"/>
              </a:ext>
            </a:extLst>
          </p:cNvPr>
          <p:cNvGrpSpPr/>
          <p:nvPr/>
        </p:nvGrpSpPr>
        <p:grpSpPr>
          <a:xfrm>
            <a:off x="5574947" y="3817312"/>
            <a:ext cx="2221378" cy="1323211"/>
            <a:chOff x="9520439" y="1418876"/>
            <a:chExt cx="2221378" cy="1323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156008-B828-D838-0E89-A63B043B6B6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Testes positivos </a:t>
              </a:r>
              <a:r>
                <a:rPr lang="pt-BR" sz="900" b="1" dirty="0"/>
                <a:t>(</a:t>
              </a:r>
              <a:r>
                <a:rPr lang="pt-BR" sz="900" b="1" dirty="0" err="1"/>
                <a:t>avg</a:t>
              </a:r>
              <a:r>
                <a:rPr lang="pt-BR" sz="900" b="1" dirty="0"/>
                <a:t>: 56%)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5DEAE-CCB6-A667-EE3E-7092BDDA5A2B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Roraima </a:t>
              </a:r>
              <a:r>
                <a:rPr lang="pt-BR" sz="1000" b="1" dirty="0">
                  <a:solidFill>
                    <a:srgbClr val="F21667"/>
                  </a:solidFill>
                </a:rPr>
                <a:t>85% </a:t>
              </a:r>
              <a:r>
                <a:rPr lang="pt-BR" sz="1000" dirty="0"/>
                <a:t>das pessoas que fizeram o teste foram diagnosticadas com COVID-19. Estado com </a:t>
              </a:r>
              <a:r>
                <a:rPr lang="pt-BR" sz="1000" b="1" dirty="0"/>
                <a:t>-6,52% </a:t>
              </a:r>
              <a:r>
                <a:rPr lang="pt-BR" sz="1000" dirty="0"/>
                <a:t>trabalhando, </a:t>
              </a:r>
              <a:r>
                <a:rPr lang="pt-BR" sz="1000" b="1" dirty="0"/>
                <a:t>+7,24%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+5,31%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92A9CF-D447-FB9F-D9EC-6842BF6D5C1A}"/>
              </a:ext>
            </a:extLst>
          </p:cNvPr>
          <p:cNvGrpSpPr/>
          <p:nvPr/>
        </p:nvGrpSpPr>
        <p:grpSpPr>
          <a:xfrm>
            <a:off x="8674629" y="3817312"/>
            <a:ext cx="2221378" cy="1323211"/>
            <a:chOff x="9520439" y="1418876"/>
            <a:chExt cx="2221378" cy="13232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E4D358-3691-7AB4-153A-D2F340B98F3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Trabalhando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35%)</a:t>
              </a:r>
              <a:endParaRPr lang="pt-BR" sz="12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F5BAF-6CCD-AC2F-A342-13EC4777ECFF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Santa Catarina </a:t>
              </a:r>
              <a:r>
                <a:rPr lang="pt-BR" sz="1000" b="1" dirty="0">
                  <a:solidFill>
                    <a:srgbClr val="F21667"/>
                  </a:solidFill>
                </a:rPr>
                <a:t>43% </a:t>
              </a:r>
              <a:r>
                <a:rPr lang="pt-BR" sz="1000" dirty="0"/>
                <a:t>exerceram alguma atividade em uma semana. Estado com </a:t>
              </a:r>
              <a:r>
                <a:rPr lang="pt-BR" sz="1000" b="1" dirty="0"/>
                <a:t>+2,32%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-23,69%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+3,30%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981693-141C-E9FC-E620-3C0EAD8A8827}"/>
              </a:ext>
            </a:extLst>
          </p:cNvPr>
          <p:cNvGrpSpPr/>
          <p:nvPr/>
        </p:nvGrpSpPr>
        <p:grpSpPr>
          <a:xfrm>
            <a:off x="5574947" y="5077098"/>
            <a:ext cx="2221378" cy="1323211"/>
            <a:chOff x="9520439" y="1418876"/>
            <a:chExt cx="2221378" cy="13232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8AF642-3591-2378-C82A-2564C5F62F8F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Médio completo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39%)</a:t>
              </a:r>
              <a:endParaRPr lang="pt-BR" sz="12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6FBDD3-6D55-9B47-5527-053EE1606E36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Distrito federal </a:t>
              </a:r>
              <a:r>
                <a:rPr lang="pt-BR" sz="1000" b="1" dirty="0">
                  <a:solidFill>
                    <a:srgbClr val="F21667"/>
                  </a:solidFill>
                </a:rPr>
                <a:t>55% </a:t>
              </a:r>
              <a:r>
                <a:rPr lang="pt-BR" sz="1000" dirty="0"/>
                <a:t>das pessoas possuem ensino médio completo ou mais. Estado com </a:t>
              </a:r>
              <a:r>
                <a:rPr lang="pt-BR" sz="1000" b="1" dirty="0"/>
                <a:t>+1,96%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+2,36% </a:t>
              </a:r>
              <a:r>
                <a:rPr lang="pt-BR" sz="1000" dirty="0"/>
                <a:t>das</a:t>
              </a:r>
              <a:r>
                <a:rPr lang="pt-BR" sz="1000" b="1" dirty="0"/>
                <a:t>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-15,10% </a:t>
              </a:r>
              <a:r>
                <a:rPr lang="pt-BR" sz="1000" dirty="0"/>
                <a:t>recebendo auxílio emergencial.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B87B78-88F4-D380-D5FB-ABBF434495B6}"/>
              </a:ext>
            </a:extLst>
          </p:cNvPr>
          <p:cNvGrpSpPr/>
          <p:nvPr/>
        </p:nvGrpSpPr>
        <p:grpSpPr>
          <a:xfrm>
            <a:off x="8674629" y="5077098"/>
            <a:ext cx="2221378" cy="1169322"/>
            <a:chOff x="9520439" y="1418876"/>
            <a:chExt cx="2221378" cy="11693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FA165B-4B21-6C82-DCB1-D75BD304690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Recebe auxílio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52%)</a:t>
              </a:r>
              <a:endParaRPr lang="pt-BR" sz="12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D7567-4551-83BA-4C70-0392D9D1031E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Alagoas </a:t>
              </a:r>
              <a:r>
                <a:rPr lang="pt-BR" sz="1000" b="1" dirty="0">
                  <a:solidFill>
                    <a:srgbClr val="F21667"/>
                  </a:solidFill>
                </a:rPr>
                <a:t>71% </a:t>
              </a:r>
              <a:r>
                <a:rPr lang="pt-BR" sz="1000" dirty="0"/>
                <a:t>das pessoas recebem auxílio emergencial. Estado com </a:t>
              </a:r>
              <a:r>
                <a:rPr lang="pt-BR" sz="1000" b="1" dirty="0"/>
                <a:t>+13,36%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-10,48%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-10,52% </a:t>
              </a:r>
              <a:r>
                <a:rPr lang="pt-BR" sz="1000" dirty="0"/>
                <a:t>com ensino médio completo.</a:t>
              </a:r>
            </a:p>
          </p:txBody>
        </p:sp>
      </p:grpSp>
      <p:sp>
        <p:nvSpPr>
          <p:cNvPr id="52" name="Callout: Bent Line with No Border 51">
            <a:extLst>
              <a:ext uri="{FF2B5EF4-FFF2-40B4-BE49-F238E27FC236}">
                <a16:creationId xmlns:a16="http://schemas.microsoft.com/office/drawing/2014/main" id="{97A2FCE3-1C3F-DF18-6C2E-5C030446D9A0}"/>
              </a:ext>
            </a:extLst>
          </p:cNvPr>
          <p:cNvSpPr/>
          <p:nvPr/>
        </p:nvSpPr>
        <p:spPr>
          <a:xfrm>
            <a:off x="11249025" y="4468537"/>
            <a:ext cx="942975" cy="1064722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524"/>
              <a:gd name="adj6" fmla="val -16296"/>
            </a:avLst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i="1" dirty="0">
                <a:solidFill>
                  <a:schemeClr val="tx1"/>
                </a:solidFill>
              </a:rPr>
              <a:t>O </a:t>
            </a:r>
            <a:r>
              <a:rPr lang="pt-BR" sz="900" i="1" dirty="0" err="1">
                <a:solidFill>
                  <a:schemeClr val="tx1"/>
                </a:solidFill>
              </a:rPr>
              <a:t>avg</a:t>
            </a:r>
            <a:r>
              <a:rPr lang="pt-BR" sz="900" i="1" dirty="0">
                <a:solidFill>
                  <a:schemeClr val="tx1"/>
                </a:solidFill>
              </a:rPr>
              <a:t> leva em consideração a média de todos os estados na categoria.</a:t>
            </a:r>
            <a:endParaRPr lang="pt-BR" sz="400" i="1" dirty="0">
              <a:solidFill>
                <a:schemeClr val="tx1"/>
              </a:solidFill>
            </a:endParaRP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F3BC643A-FC35-C0D6-182E-49AB51D108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762253"/>
              </p:ext>
            </p:extLst>
          </p:nvPr>
        </p:nvGraphicFramePr>
        <p:xfrm>
          <a:off x="6962567" y="1215828"/>
          <a:ext cx="4143584" cy="2064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A8F63F-5485-6013-253E-DBE4F1EEE5AB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91953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9D03-E5D8-DA60-D607-49DB8C5F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F3724-B370-F145-0442-6DAF1B3BFA6E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POPULAÇÃO</a:t>
            </a:r>
          </a:p>
        </p:txBody>
      </p:sp>
      <p:pic>
        <p:nvPicPr>
          <p:cNvPr id="4100" name="Picture 4" descr="People - Free people icons">
            <a:extLst>
              <a:ext uri="{FF2B5EF4-FFF2-40B4-BE49-F238E27FC236}">
                <a16:creationId xmlns:a16="http://schemas.microsoft.com/office/drawing/2014/main" id="{1D47BE44-D8B1-0DAA-16E9-5DFBC3B8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61857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54AEE7-68B7-C0F0-D89F-42DCD77FB038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8AE77F-8AA6-3F31-C8C7-6FFE61EB7368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BC4D12-9815-E8D6-7ACA-EA44BAC85BB4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227C34-25E2-F420-0289-2094580C554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A4A8D-93A8-ADB1-9323-B10D54AC0B6A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5EE10-66DA-1928-42B1-0C762AE90FA6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População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5DDED-52B1-DED6-787E-18D82F7E1DA8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1D310D-0A3F-8917-A3D8-0B8131553C2F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B23698-D52A-141C-17A8-AE81C61EDCB1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5DE946-7590-A82A-EC25-0F56396155AD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FF93D9-25F8-2D54-69AC-6B31A5CF3149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C65568-722F-FD99-9D5C-1692AFF5440B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1F8CF22-7E20-D902-BFE3-C46798498361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681306-3FFF-B5EA-6DDF-4C9B1C0D6D8F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58D37-0862-B2B8-6A78-690A262BB177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F29A12-E7F2-4EB6-C353-2393ECD66ECF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94B8656-9A77-37E1-C04B-10412AB808A2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B130B2-051B-48BA-595A-33E437D94C05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34C6064-1131-8700-DD14-3CE4589D56AF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84DD78-2ED3-3108-E676-00E31EBCCA43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C72369D-F0CE-8B0E-7265-DA14E413C47F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08C7AD-A762-B754-D80C-05720EA24351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AEB493-C5AD-602E-5C72-7B796C439970}"/>
              </a:ext>
            </a:extLst>
          </p:cNvPr>
          <p:cNvGrpSpPr/>
          <p:nvPr/>
        </p:nvGrpSpPr>
        <p:grpSpPr>
          <a:xfrm>
            <a:off x="473551" y="4539475"/>
            <a:ext cx="2395866" cy="1841780"/>
            <a:chOff x="8726580" y="4182665"/>
            <a:chExt cx="3017378" cy="1981199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F132895B-4C6D-DA85-DEF9-B19BBD2FA23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76460488"/>
                </p:ext>
              </p:extLst>
            </p:nvPr>
          </p:nvGraphicFramePr>
          <p:xfrm>
            <a:off x="8726580" y="4182665"/>
            <a:ext cx="3017378" cy="1981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2050" name="Picture 2" descr="Homem - ícones de pessoas grátis">
              <a:extLst>
                <a:ext uri="{FF2B5EF4-FFF2-40B4-BE49-F238E27FC236}">
                  <a16:creationId xmlns:a16="http://schemas.microsoft.com/office/drawing/2014/main" id="{BA90A606-DBDB-B583-6EA2-2327BEA8C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1911" y="499326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white person silhouette on a black background&#10;&#10;AI-generated content may be incorrect.">
              <a:extLst>
                <a:ext uri="{FF2B5EF4-FFF2-40B4-BE49-F238E27FC236}">
                  <a16:creationId xmlns:a16="http://schemas.microsoft.com/office/drawing/2014/main" id="{803071D5-DAC1-18A6-F091-C8D66CC38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27" y="4993264"/>
              <a:ext cx="360611" cy="360611"/>
            </a:xfrm>
            <a:prstGeom prst="rect">
              <a:avLst/>
            </a:prstGeom>
          </p:spPr>
        </p:pic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30895B8-A257-6C8F-01B7-497203F51F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722770"/>
              </p:ext>
            </p:extLst>
          </p:nvPr>
        </p:nvGraphicFramePr>
        <p:xfrm>
          <a:off x="202196" y="1896760"/>
          <a:ext cx="792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FF5C98E-26D6-7F25-4701-40D2106E10A0}"/>
              </a:ext>
            </a:extLst>
          </p:cNvPr>
          <p:cNvSpPr txBox="1"/>
          <p:nvPr/>
        </p:nvSpPr>
        <p:spPr>
          <a:xfrm>
            <a:off x="219000" y="1570099"/>
            <a:ext cx="790319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FAIXA ETÁRIA (000)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29705-5AF0-B84C-C1B3-8BF12A741858}"/>
              </a:ext>
            </a:extLst>
          </p:cNvPr>
          <p:cNvSpPr txBox="1"/>
          <p:nvPr/>
        </p:nvSpPr>
        <p:spPr>
          <a:xfrm>
            <a:off x="202195" y="2573914"/>
            <a:ext cx="790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FEZ EXAME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CD18C88-2B2C-E35D-4D6C-D771345E3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386613"/>
              </p:ext>
            </p:extLst>
          </p:nvPr>
        </p:nvGraphicFramePr>
        <p:xfrm>
          <a:off x="553793" y="2820637"/>
          <a:ext cx="720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D0DC69F-E910-A733-8D8C-4E4975366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225321"/>
              </p:ext>
            </p:extLst>
          </p:nvPr>
        </p:nvGraphicFramePr>
        <p:xfrm>
          <a:off x="733793" y="3680056"/>
          <a:ext cx="684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31B7F99-AD78-62F4-C574-316047A8D38E}"/>
              </a:ext>
            </a:extLst>
          </p:cNvPr>
          <p:cNvSpPr txBox="1"/>
          <p:nvPr/>
        </p:nvSpPr>
        <p:spPr>
          <a:xfrm>
            <a:off x="202195" y="3442665"/>
            <a:ext cx="790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POSITIVO</a:t>
            </a:r>
          </a:p>
        </p:txBody>
      </p:sp>
      <p:pic>
        <p:nvPicPr>
          <p:cNvPr id="20" name="Picture 4" descr="Seringa - ícones de ferramentas e utensílios grátis">
            <a:extLst>
              <a:ext uri="{FF2B5EF4-FFF2-40B4-BE49-F238E27FC236}">
                <a16:creationId xmlns:a16="http://schemas.microsoft.com/office/drawing/2014/main" id="{DAFC9ADA-294F-58FF-678C-6F449CD7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15870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Benefícios - ícones de o negócio grátis">
            <a:extLst>
              <a:ext uri="{FF2B5EF4-FFF2-40B4-BE49-F238E27FC236}">
                <a16:creationId xmlns:a16="http://schemas.microsoft.com/office/drawing/2014/main" id="{C7C409CE-1CDC-15A3-686A-379316633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404009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omem trabalhador - ícones de pessoas grátis">
            <a:extLst>
              <a:ext uri="{FF2B5EF4-FFF2-40B4-BE49-F238E27FC236}">
                <a16:creationId xmlns:a16="http://schemas.microsoft.com/office/drawing/2014/main" id="{28297BF8-8FA3-BDFC-5500-5F7EB7CB4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281354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942BF06-D2BA-E1BF-91D0-8EC42E177C8B}"/>
              </a:ext>
            </a:extLst>
          </p:cNvPr>
          <p:cNvGrpSpPr/>
          <p:nvPr/>
        </p:nvGrpSpPr>
        <p:grpSpPr>
          <a:xfrm>
            <a:off x="9030194" y="1505001"/>
            <a:ext cx="2221378" cy="1323211"/>
            <a:chOff x="9520439" y="1418876"/>
            <a:chExt cx="2221378" cy="1323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C5B16D-56B0-E7E7-17F7-6BEAFBEFC34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Testes positivos </a:t>
              </a:r>
              <a:r>
                <a:rPr lang="pt-BR" sz="900" b="1" dirty="0"/>
                <a:t>(</a:t>
              </a:r>
              <a:r>
                <a:rPr lang="pt-BR" sz="900" b="1" dirty="0" err="1"/>
                <a:t>avg</a:t>
              </a:r>
              <a:r>
                <a:rPr lang="pt-BR" sz="900" b="1" dirty="0"/>
                <a:t>: 56%)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D45586-DFA0-CA9F-F16C-52248CA0851C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10-19 </a:t>
              </a:r>
              <a:r>
                <a:rPr lang="pt-BR" sz="1000" b="1" dirty="0">
                  <a:solidFill>
                    <a:srgbClr val="F21667"/>
                  </a:solidFill>
                </a:rPr>
                <a:t>57,7% </a:t>
              </a:r>
              <a:r>
                <a:rPr lang="pt-BR" sz="1000" dirty="0"/>
                <a:t>das pessoas que fizeram o teste foram diagnosticadas com COVID-19. Faixa etária com </a:t>
              </a:r>
              <a:r>
                <a:rPr lang="pt-BR" sz="1000" b="1" dirty="0"/>
                <a:t>+10,70% </a:t>
              </a:r>
              <a:r>
                <a:rPr lang="pt-BR" sz="1000" dirty="0"/>
                <a:t>trabalhando, </a:t>
              </a:r>
              <a:r>
                <a:rPr lang="pt-BR" sz="1000" b="1" dirty="0"/>
                <a:t>+9,36%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-26,46%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F1E708-E64E-8FBF-C421-03CD4ADF9427}"/>
              </a:ext>
            </a:extLst>
          </p:cNvPr>
          <p:cNvGrpSpPr/>
          <p:nvPr/>
        </p:nvGrpSpPr>
        <p:grpSpPr>
          <a:xfrm>
            <a:off x="9032440" y="2767394"/>
            <a:ext cx="2221378" cy="1169322"/>
            <a:chOff x="9520439" y="1418876"/>
            <a:chExt cx="2221378" cy="116932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CA5AC3-B362-0547-C266-81E7B8A128D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Trabalhando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35%)</a:t>
              </a:r>
              <a:endParaRPr lang="pt-BR" sz="12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0DA8C5-6B50-49DE-9382-FB3D4FE393D4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20-29 </a:t>
              </a:r>
              <a:r>
                <a:rPr lang="pt-BR" sz="1000" b="1" dirty="0">
                  <a:solidFill>
                    <a:srgbClr val="F21667"/>
                  </a:solidFill>
                </a:rPr>
                <a:t>66% </a:t>
              </a:r>
              <a:r>
                <a:rPr lang="pt-BR" sz="1000" dirty="0"/>
                <a:t>exerceram alguma atividade em uma semana. Faixa etária com </a:t>
              </a:r>
              <a:r>
                <a:rPr lang="pt-BR" sz="1000" b="1" dirty="0"/>
                <a:t>-1,11%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+8,67%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+33,78%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4099" name="Group 4098">
            <a:extLst>
              <a:ext uri="{FF2B5EF4-FFF2-40B4-BE49-F238E27FC236}">
                <a16:creationId xmlns:a16="http://schemas.microsoft.com/office/drawing/2014/main" id="{FDA9B3BD-C78A-7E70-09FD-CEB7E6EAFD4B}"/>
              </a:ext>
            </a:extLst>
          </p:cNvPr>
          <p:cNvGrpSpPr/>
          <p:nvPr/>
        </p:nvGrpSpPr>
        <p:grpSpPr>
          <a:xfrm>
            <a:off x="9030194" y="4064897"/>
            <a:ext cx="2221378" cy="1169322"/>
            <a:chOff x="9520439" y="1418876"/>
            <a:chExt cx="2221378" cy="1169322"/>
          </a:xfrm>
        </p:grpSpPr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BA874873-6BAA-ED54-0A30-78C9AA90F952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Recebe auxílio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52%)</a:t>
              </a:r>
              <a:endParaRPr lang="pt-BR" sz="1200" b="1" dirty="0"/>
            </a:p>
          </p:txBody>
        </p:sp>
        <p:sp>
          <p:nvSpPr>
            <p:cNvPr id="4102" name="TextBox 4101">
              <a:extLst>
                <a:ext uri="{FF2B5EF4-FFF2-40B4-BE49-F238E27FC236}">
                  <a16:creationId xmlns:a16="http://schemas.microsoft.com/office/drawing/2014/main" id="{7D9FE3FF-7987-43BC-D161-1796EF6D2617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0-9 </a:t>
              </a:r>
              <a:r>
                <a:rPr lang="pt-BR" sz="1000" b="1" dirty="0">
                  <a:solidFill>
                    <a:srgbClr val="F21667"/>
                  </a:solidFill>
                </a:rPr>
                <a:t>63% </a:t>
              </a:r>
              <a:r>
                <a:rPr lang="pt-BR" sz="1000" dirty="0"/>
                <a:t>das pessoas recebem auxílio emergencial. Faixa etária com </a:t>
              </a:r>
              <a:r>
                <a:rPr lang="pt-BR" sz="1000" b="1" dirty="0"/>
                <a:t>+3,17%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-24,89%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0,0%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8734405D-150E-ABA5-8EF9-F022D6C24DBC}"/>
              </a:ext>
            </a:extLst>
          </p:cNvPr>
          <p:cNvGrpSpPr/>
          <p:nvPr/>
        </p:nvGrpSpPr>
        <p:grpSpPr>
          <a:xfrm>
            <a:off x="2782038" y="4695765"/>
            <a:ext cx="2221378" cy="707658"/>
            <a:chOff x="9520439" y="1418876"/>
            <a:chExt cx="2221378" cy="707658"/>
          </a:xfrm>
        </p:grpSpPr>
        <p:sp>
          <p:nvSpPr>
            <p:cNvPr id="4104" name="TextBox 4103">
              <a:extLst>
                <a:ext uri="{FF2B5EF4-FFF2-40B4-BE49-F238E27FC236}">
                  <a16:creationId xmlns:a16="http://schemas.microsoft.com/office/drawing/2014/main" id="{695E4A7A-308A-9EBE-E589-1AA50F84EA5E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Mulheres</a:t>
              </a:r>
            </a:p>
          </p:txBody>
        </p:sp>
        <p:sp>
          <p:nvSpPr>
            <p:cNvPr id="4105" name="TextBox 4104">
              <a:extLst>
                <a:ext uri="{FF2B5EF4-FFF2-40B4-BE49-F238E27FC236}">
                  <a16:creationId xmlns:a16="http://schemas.microsoft.com/office/drawing/2014/main" id="{E64A25E2-EA7A-B7DB-8ABF-988652389DBD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52,01% das pessoas entrevistadas</a:t>
              </a:r>
            </a:p>
          </p:txBody>
        </p:sp>
      </p:grpSp>
      <p:pic>
        <p:nvPicPr>
          <p:cNvPr id="2054" name="Picture 6" descr="Teste médico - ícones de médico grátis">
            <a:extLst>
              <a:ext uri="{FF2B5EF4-FFF2-40B4-BE49-F238E27FC236}">
                <a16:creationId xmlns:a16="http://schemas.microsoft.com/office/drawing/2014/main" id="{AAB8AD16-D759-A907-EE13-0B90499E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95" y="5448432"/>
            <a:ext cx="566180" cy="5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332BE43F-6BE5-770B-66CC-04845FDFDAAF}"/>
              </a:ext>
            </a:extLst>
          </p:cNvPr>
          <p:cNvSpPr txBox="1"/>
          <p:nvPr/>
        </p:nvSpPr>
        <p:spPr>
          <a:xfrm>
            <a:off x="3381375" y="5403423"/>
            <a:ext cx="2065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8,44% </a:t>
            </a:r>
            <a:r>
              <a:rPr lang="pt-BR" sz="11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fizeram exame</a:t>
            </a:r>
          </a:p>
          <a:p>
            <a:r>
              <a:rPr lang="pt-BR" sz="20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56,20% </a:t>
            </a:r>
            <a:r>
              <a:rPr lang="pt-BR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positivos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4E428A1B-2C1B-649F-8F60-20B18AB29D2C}"/>
              </a:ext>
            </a:extLst>
          </p:cNvPr>
          <p:cNvGrpSpPr/>
          <p:nvPr/>
        </p:nvGrpSpPr>
        <p:grpSpPr>
          <a:xfrm>
            <a:off x="5482759" y="4780495"/>
            <a:ext cx="2221378" cy="707658"/>
            <a:chOff x="9520439" y="1418876"/>
            <a:chExt cx="2221378" cy="707658"/>
          </a:xfrm>
        </p:grpSpPr>
        <p:sp>
          <p:nvSpPr>
            <p:cNvPr id="4110" name="TextBox 4109">
              <a:extLst>
                <a:ext uri="{FF2B5EF4-FFF2-40B4-BE49-F238E27FC236}">
                  <a16:creationId xmlns:a16="http://schemas.microsoft.com/office/drawing/2014/main" id="{79B2378F-9891-31D1-57F0-4B60782C6356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Homens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5EFDD4B0-2E3C-09E8-5545-A4073D46F8B6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47,99% das pessoas entrevistadas</a:t>
              </a:r>
            </a:p>
          </p:txBody>
        </p:sp>
      </p:grpSp>
      <p:pic>
        <p:nvPicPr>
          <p:cNvPr id="4112" name="Picture 6" descr="Teste médico - ícones de médico grátis">
            <a:extLst>
              <a:ext uri="{FF2B5EF4-FFF2-40B4-BE49-F238E27FC236}">
                <a16:creationId xmlns:a16="http://schemas.microsoft.com/office/drawing/2014/main" id="{40B4C3D0-2113-4195-7D1E-09CD3424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16" y="5533162"/>
            <a:ext cx="566180" cy="5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2E9CEC6C-BB8C-85FE-F784-3A6687B6BA80}"/>
              </a:ext>
            </a:extLst>
          </p:cNvPr>
          <p:cNvSpPr txBox="1"/>
          <p:nvPr/>
        </p:nvSpPr>
        <p:spPr>
          <a:xfrm>
            <a:off x="6082096" y="5488153"/>
            <a:ext cx="2065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7,86% </a:t>
            </a:r>
            <a:r>
              <a:rPr lang="pt-BR" sz="11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fizeram exame</a:t>
            </a:r>
          </a:p>
          <a:p>
            <a:r>
              <a:rPr lang="pt-BR" sz="20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55,82%</a:t>
            </a:r>
            <a:r>
              <a:rPr lang="pt-BR" sz="20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positivos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4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B49CC-83B7-A982-070C-DD74CADE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BA3AC-EC4B-1800-2084-6DD75E5BD9F8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ECONÔMICA E SOCIAL</a:t>
            </a:r>
          </a:p>
        </p:txBody>
      </p:sp>
      <p:pic>
        <p:nvPicPr>
          <p:cNvPr id="3074" name="Picture 2" descr="money&quot; Icon - Download for free – Iconduck">
            <a:extLst>
              <a:ext uri="{FF2B5EF4-FFF2-40B4-BE49-F238E27FC236}">
                <a16:creationId xmlns:a16="http://schemas.microsoft.com/office/drawing/2014/main" id="{F83B69F0-981C-68FD-F977-1BEDAB945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80213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5BD11-0CC8-BBCD-0712-F2A7FB63DC0E}"/>
              </a:ext>
            </a:extLst>
          </p:cNvPr>
          <p:cNvSpPr txBox="1"/>
          <p:nvPr/>
        </p:nvSpPr>
        <p:spPr>
          <a:xfrm>
            <a:off x="477723" y="1569245"/>
            <a:ext cx="109042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RECEBE AUXÍLIA EMERGENCIAL?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6F79EC-4F8C-21CE-6E94-66A8D4B09E14}"/>
              </a:ext>
            </a:extLst>
          </p:cNvPr>
          <p:cNvGrpSpPr/>
          <p:nvPr/>
        </p:nvGrpSpPr>
        <p:grpSpPr>
          <a:xfrm>
            <a:off x="477723" y="1663672"/>
            <a:ext cx="3966458" cy="3459498"/>
            <a:chOff x="477723" y="2174949"/>
            <a:chExt cx="4680000" cy="345949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F7F3BF4E-13A4-941B-9414-8B3544284E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89818887"/>
                </p:ext>
              </p:extLst>
            </p:nvPr>
          </p:nvGraphicFramePr>
          <p:xfrm>
            <a:off x="477723" y="2174949"/>
            <a:ext cx="468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84A0ED6E-8A93-FA40-FDB5-3C109884D60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42097424"/>
                </p:ext>
              </p:extLst>
            </p:nvPr>
          </p:nvGraphicFramePr>
          <p:xfrm>
            <a:off x="1017723" y="3364698"/>
            <a:ext cx="360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86DA1F74-8B5D-1DC1-7A6D-71C3F558C36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3422197"/>
                </p:ext>
              </p:extLst>
            </p:nvPr>
          </p:nvGraphicFramePr>
          <p:xfrm>
            <a:off x="1377723" y="4554447"/>
            <a:ext cx="288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739AE7-7815-D7BC-E31B-6E9B9F54398F}"/>
                </a:ext>
              </a:extLst>
            </p:cNvPr>
            <p:cNvSpPr txBox="1"/>
            <p:nvPr/>
          </p:nvSpPr>
          <p:spPr>
            <a:xfrm>
              <a:off x="1640766" y="3121989"/>
              <a:ext cx="235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FEZ EXAME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3AA7E6-94D5-ABBE-9664-7E401ACAFDB8}"/>
                </a:ext>
              </a:extLst>
            </p:cNvPr>
            <p:cNvSpPr txBox="1"/>
            <p:nvPr/>
          </p:nvSpPr>
          <p:spPr>
            <a:xfrm>
              <a:off x="1640766" y="4319220"/>
              <a:ext cx="235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POSITIVO</a:t>
              </a: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9705DC1-8EF9-59A8-F52F-EFC90CC468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272529"/>
              </p:ext>
            </p:extLst>
          </p:nvPr>
        </p:nvGraphicFramePr>
        <p:xfrm>
          <a:off x="3681400" y="1938577"/>
          <a:ext cx="4572000" cy="3184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D286EF1-5DA7-CCBB-AB77-C0DAEF2D8D01}"/>
              </a:ext>
            </a:extLst>
          </p:cNvPr>
          <p:cNvSpPr txBox="1"/>
          <p:nvPr/>
        </p:nvSpPr>
        <p:spPr>
          <a:xfrm>
            <a:off x="477723" y="5315690"/>
            <a:ext cx="1082937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 dirty="0"/>
              <a:t>Entre os que </a:t>
            </a:r>
            <a:r>
              <a:rPr lang="pt-BR" sz="1100" b="1" dirty="0"/>
              <a:t>receberam auxílio emergencial</a:t>
            </a:r>
            <a:r>
              <a:rPr lang="pt-BR" sz="1100" dirty="0"/>
              <a:t> (600.744 pessoas), apenas </a:t>
            </a:r>
            <a:r>
              <a:rPr lang="pt-BR" sz="1100" b="1" dirty="0"/>
              <a:t>6,32%</a:t>
            </a:r>
            <a:r>
              <a:rPr lang="pt-BR" sz="1100" dirty="0"/>
              <a:t> fizeram exame, com </a:t>
            </a:r>
            <a:r>
              <a:rPr lang="pt-BR" sz="1100" b="1" dirty="0"/>
              <a:t>40,17%</a:t>
            </a:r>
            <a:r>
              <a:rPr lang="pt-BR" sz="1100" dirty="0"/>
              <a:t> de positividade e </a:t>
            </a:r>
            <a:r>
              <a:rPr lang="pt-BR" sz="1100" b="1" dirty="0"/>
              <a:t>31,14%</a:t>
            </a:r>
            <a:r>
              <a:rPr lang="pt-BR" sz="1100" dirty="0"/>
              <a:t> declararam ter trabalhado na última semana. Já entre os que </a:t>
            </a:r>
            <a:r>
              <a:rPr lang="pt-BR" sz="1100" b="1" dirty="0"/>
              <a:t>não receberam</a:t>
            </a:r>
            <a:r>
              <a:rPr lang="pt-BR" sz="1100" dirty="0"/>
              <a:t> (557.240 pessoas), </a:t>
            </a:r>
            <a:r>
              <a:rPr lang="pt-BR" sz="1100" b="1" dirty="0"/>
              <a:t>10,15%</a:t>
            </a:r>
            <a:r>
              <a:rPr lang="pt-BR" sz="1100" dirty="0"/>
              <a:t> fizeram exame, com positividade mais alta, </a:t>
            </a:r>
            <a:r>
              <a:rPr lang="pt-BR" sz="1100" b="1" dirty="0"/>
              <a:t>45,54%</a:t>
            </a:r>
            <a:r>
              <a:rPr lang="pt-BR" sz="1100" dirty="0"/>
              <a:t>, e uma taxa maior de trabalho, </a:t>
            </a:r>
            <a:r>
              <a:rPr lang="pt-BR" sz="1100" b="1" dirty="0"/>
              <a:t>39,50%</a:t>
            </a:r>
            <a:r>
              <a:rPr lang="pt-BR" sz="1100" dirty="0"/>
              <a:t>. Isso indica que quem não recebeu auxílio teve mais exposição (maior percentual trabalhando) e buscou mais testagem, mas também apresentou maior taxa de infecção.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EF727D-6B19-0806-55D3-6AE71538F745}"/>
              </a:ext>
            </a:extLst>
          </p:cNvPr>
          <p:cNvGrpSpPr/>
          <p:nvPr/>
        </p:nvGrpSpPr>
        <p:grpSpPr>
          <a:xfrm>
            <a:off x="8717492" y="3418869"/>
            <a:ext cx="2221378" cy="861546"/>
            <a:chOff x="9520439" y="1418876"/>
            <a:chExt cx="2221378" cy="8615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4396F-8A03-63C7-E304-8462CA2BE84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Recebem auxílio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3400A4-90EB-6B0F-3ACD-62BADAF3DD11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51,88% das pessoas entrevistadas. Sendo que 59,17% dos examinados testaram positivo.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5FFDBD6-2B01-EB8A-933A-33A4C02D1229}"/>
              </a:ext>
            </a:extLst>
          </p:cNvPr>
          <p:cNvSpPr txBox="1"/>
          <p:nvPr/>
        </p:nvSpPr>
        <p:spPr>
          <a:xfrm>
            <a:off x="9316829" y="4212252"/>
            <a:ext cx="20651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31,14% </a:t>
            </a:r>
            <a:r>
              <a:rPr lang="pt-BR" sz="11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trabalharam na última semana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2EF7A3-87B2-9BFD-CF7A-DA19A5D9143C}"/>
              </a:ext>
            </a:extLst>
          </p:cNvPr>
          <p:cNvGrpSpPr/>
          <p:nvPr/>
        </p:nvGrpSpPr>
        <p:grpSpPr>
          <a:xfrm>
            <a:off x="8717492" y="1998318"/>
            <a:ext cx="2221378" cy="861546"/>
            <a:chOff x="9520439" y="1418876"/>
            <a:chExt cx="2221378" cy="86154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55CC79-9D18-C90C-CC5B-14B0944CA04F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Não recebem auxílio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2345F7-4932-BA30-D779-544EF75624EB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48,12% das pessoas entrevistadas. Sendo que 53,86% dos examinados testaram positivo.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2C66F51-8499-D0BE-BE53-B230A590617B}"/>
              </a:ext>
            </a:extLst>
          </p:cNvPr>
          <p:cNvSpPr txBox="1"/>
          <p:nvPr/>
        </p:nvSpPr>
        <p:spPr>
          <a:xfrm>
            <a:off x="9316829" y="2782176"/>
            <a:ext cx="20651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39,50% </a:t>
            </a:r>
            <a:r>
              <a:rPr lang="pt-BR" sz="11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trabalharam na última semana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3" name="Picture 12" descr="Homem trabalhador - ícones de pessoas grátis">
            <a:extLst>
              <a:ext uri="{FF2B5EF4-FFF2-40B4-BE49-F238E27FC236}">
                <a16:creationId xmlns:a16="http://schemas.microsoft.com/office/drawing/2014/main" id="{84141832-3325-C746-F0A0-D4D94936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29" y="294984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" name="Picture 12" descr="Homem trabalhador - ícones de pessoas grátis">
            <a:extLst>
              <a:ext uri="{FF2B5EF4-FFF2-40B4-BE49-F238E27FC236}">
                <a16:creationId xmlns:a16="http://schemas.microsoft.com/office/drawing/2014/main" id="{24F1A423-6E93-81D7-EFC7-5687D9075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29" y="437991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TextBox 3074">
            <a:extLst>
              <a:ext uri="{FF2B5EF4-FFF2-40B4-BE49-F238E27FC236}">
                <a16:creationId xmlns:a16="http://schemas.microsoft.com/office/drawing/2014/main" id="{CD958BF3-F5D6-1C52-10E6-F08B0CA04E6F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9657CB0C-5407-3233-69CA-C2F1C3A2D7B5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E3FFC561-9E13-ECB3-461B-A0E34B23F805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783A672-4B01-67BD-9616-C2C088C81F4A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0B55BA31-7F77-A5C8-38D1-5406FE98CD49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C48122EE-5619-04AD-033F-649EE50B4FDD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2868AC5A-C11E-4FBE-2455-97EBBA73A49B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Economia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2120C557-09E7-41F9-EF99-32358C34B7F1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084" name="TextBox 3083">
            <a:extLst>
              <a:ext uri="{FF2B5EF4-FFF2-40B4-BE49-F238E27FC236}">
                <a16:creationId xmlns:a16="http://schemas.microsoft.com/office/drawing/2014/main" id="{14685397-07F8-6B30-8530-57B87753D779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085" name="TextBox 3084">
            <a:extLst>
              <a:ext uri="{FF2B5EF4-FFF2-40B4-BE49-F238E27FC236}">
                <a16:creationId xmlns:a16="http://schemas.microsoft.com/office/drawing/2014/main" id="{456FAFD2-1FD7-EED7-1BDD-38200EC5B414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3127" name="Straight Connector 3126">
            <a:extLst>
              <a:ext uri="{FF2B5EF4-FFF2-40B4-BE49-F238E27FC236}">
                <a16:creationId xmlns:a16="http://schemas.microsoft.com/office/drawing/2014/main" id="{F552342D-C5D8-F884-8B39-E749AF9BAC3E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8" name="Straight Connector 3127">
            <a:extLst>
              <a:ext uri="{FF2B5EF4-FFF2-40B4-BE49-F238E27FC236}">
                <a16:creationId xmlns:a16="http://schemas.microsoft.com/office/drawing/2014/main" id="{448DB27B-EB8E-0714-6614-0655F01FB072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9" name="Straight Connector 3128">
            <a:extLst>
              <a:ext uri="{FF2B5EF4-FFF2-40B4-BE49-F238E27FC236}">
                <a16:creationId xmlns:a16="http://schemas.microsoft.com/office/drawing/2014/main" id="{9169595C-E407-CA75-1535-583F90666BFD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0" name="Straight Connector 3129">
            <a:extLst>
              <a:ext uri="{FF2B5EF4-FFF2-40B4-BE49-F238E27FC236}">
                <a16:creationId xmlns:a16="http://schemas.microsoft.com/office/drawing/2014/main" id="{65FD9BFC-3786-8BF1-D59A-54C2EB9F3191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1" name="Straight Connector 3130">
            <a:extLst>
              <a:ext uri="{FF2B5EF4-FFF2-40B4-BE49-F238E27FC236}">
                <a16:creationId xmlns:a16="http://schemas.microsoft.com/office/drawing/2014/main" id="{6D250D94-66E2-4FCE-5668-D8438781982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Connector 3131">
            <a:extLst>
              <a:ext uri="{FF2B5EF4-FFF2-40B4-BE49-F238E27FC236}">
                <a16:creationId xmlns:a16="http://schemas.microsoft.com/office/drawing/2014/main" id="{390FB7CC-A6AB-31F5-E975-FA572B80A41C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3" name="Straight Connector 3132">
            <a:extLst>
              <a:ext uri="{FF2B5EF4-FFF2-40B4-BE49-F238E27FC236}">
                <a16:creationId xmlns:a16="http://schemas.microsoft.com/office/drawing/2014/main" id="{7218FDA4-E953-0C40-B3F6-312FED4F5378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4" name="Straight Connector 3133">
            <a:extLst>
              <a:ext uri="{FF2B5EF4-FFF2-40B4-BE49-F238E27FC236}">
                <a16:creationId xmlns:a16="http://schemas.microsoft.com/office/drawing/2014/main" id="{1BEB7602-9338-AEBB-3FB6-FD892D0B80A0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5" name="Straight Connector 3134">
            <a:extLst>
              <a:ext uri="{FF2B5EF4-FFF2-40B4-BE49-F238E27FC236}">
                <a16:creationId xmlns:a16="http://schemas.microsoft.com/office/drawing/2014/main" id="{0C0E819B-537A-144D-7BBF-295A5727FA15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6" name="Straight Connector 3135">
            <a:extLst>
              <a:ext uri="{FF2B5EF4-FFF2-40B4-BE49-F238E27FC236}">
                <a16:creationId xmlns:a16="http://schemas.microsoft.com/office/drawing/2014/main" id="{87B45473-77B6-CF88-5034-5D031FF9E208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7" name="Straight Connector 3136">
            <a:extLst>
              <a:ext uri="{FF2B5EF4-FFF2-40B4-BE49-F238E27FC236}">
                <a16:creationId xmlns:a16="http://schemas.microsoft.com/office/drawing/2014/main" id="{3201A6CA-2F75-FEB2-9FAE-6CE0B0258311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61BF5D-52F6-C2B5-DD49-6F74549F2A24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48719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2214</Words>
  <Application>Microsoft Office PowerPoint</Application>
  <PresentationFormat>Widescreen</PresentationFormat>
  <Paragraphs>353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lidiane.andrade1@outlook.com</dc:creator>
  <cp:lastModifiedBy>lidiane.andrade1@outlook.com</cp:lastModifiedBy>
  <cp:revision>147</cp:revision>
  <dcterms:created xsi:type="dcterms:W3CDTF">2025-05-21T20:43:00Z</dcterms:created>
  <dcterms:modified xsi:type="dcterms:W3CDTF">2025-05-27T03:37:06Z</dcterms:modified>
</cp:coreProperties>
</file>